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2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4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3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4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  <p:sldMasterId id="2147483721" r:id="rId2"/>
  </p:sldMasterIdLst>
  <p:notesMasterIdLst>
    <p:notesMasterId r:id="rId57"/>
  </p:notesMasterIdLst>
  <p:handoutMasterIdLst>
    <p:handoutMasterId r:id="rId58"/>
  </p:handoutMasterIdLst>
  <p:sldIdLst>
    <p:sldId id="799" r:id="rId3"/>
    <p:sldId id="722" r:id="rId4"/>
    <p:sldId id="723" r:id="rId5"/>
    <p:sldId id="797" r:id="rId6"/>
    <p:sldId id="726" r:id="rId7"/>
    <p:sldId id="727" r:id="rId8"/>
    <p:sldId id="725" r:id="rId9"/>
    <p:sldId id="724" r:id="rId10"/>
    <p:sldId id="728" r:id="rId11"/>
    <p:sldId id="778" r:id="rId12"/>
    <p:sldId id="730" r:id="rId13"/>
    <p:sldId id="792" r:id="rId14"/>
    <p:sldId id="732" r:id="rId15"/>
    <p:sldId id="733" r:id="rId16"/>
    <p:sldId id="734" r:id="rId17"/>
    <p:sldId id="735" r:id="rId18"/>
    <p:sldId id="737" r:id="rId19"/>
    <p:sldId id="738" r:id="rId20"/>
    <p:sldId id="790" r:id="rId21"/>
    <p:sldId id="739" r:id="rId22"/>
    <p:sldId id="740" r:id="rId23"/>
    <p:sldId id="741" r:id="rId24"/>
    <p:sldId id="742" r:id="rId25"/>
    <p:sldId id="795" r:id="rId26"/>
    <p:sldId id="783" r:id="rId27"/>
    <p:sldId id="745" r:id="rId28"/>
    <p:sldId id="787" r:id="rId29"/>
    <p:sldId id="748" r:id="rId30"/>
    <p:sldId id="750" r:id="rId31"/>
    <p:sldId id="751" r:id="rId32"/>
    <p:sldId id="752" r:id="rId33"/>
    <p:sldId id="753" r:id="rId34"/>
    <p:sldId id="791" r:id="rId35"/>
    <p:sldId id="756" r:id="rId36"/>
    <p:sldId id="757" r:id="rId37"/>
    <p:sldId id="758" r:id="rId38"/>
    <p:sldId id="759" r:id="rId39"/>
    <p:sldId id="760" r:id="rId40"/>
    <p:sldId id="761" r:id="rId41"/>
    <p:sldId id="762" r:id="rId42"/>
    <p:sldId id="763" r:id="rId43"/>
    <p:sldId id="764" r:id="rId44"/>
    <p:sldId id="766" r:id="rId45"/>
    <p:sldId id="767" r:id="rId46"/>
    <p:sldId id="769" r:id="rId47"/>
    <p:sldId id="770" r:id="rId48"/>
    <p:sldId id="773" r:id="rId49"/>
    <p:sldId id="775" r:id="rId50"/>
    <p:sldId id="794" r:id="rId51"/>
    <p:sldId id="793" r:id="rId52"/>
    <p:sldId id="771" r:id="rId53"/>
    <p:sldId id="772" r:id="rId54"/>
    <p:sldId id="776" r:id="rId55"/>
    <p:sldId id="798" r:id="rId56"/>
  </p:sldIdLst>
  <p:sldSz cx="17348200" cy="9756775"/>
  <p:notesSz cx="6797675" cy="9926638"/>
  <p:defaultTextStyle>
    <a:defPPr>
      <a:defRPr lang="nl-NL"/>
    </a:defPPr>
    <a:lvl1pPr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649288" indent="-192088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300163" indent="-385763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949450" indent="-577850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2600325" indent="-771525" algn="l" defTabSz="649288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3" userDrawn="1">
          <p15:clr>
            <a:srgbClr val="A4A3A4"/>
          </p15:clr>
        </p15:guide>
        <p15:guide id="2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AB8F"/>
    <a:srgbClr val="FFFFCC"/>
    <a:srgbClr val="CCCC00"/>
    <a:srgbClr val="B72922"/>
    <a:srgbClr val="FFFF66"/>
    <a:srgbClr val="E8CDCC"/>
    <a:srgbClr val="FFFFFF"/>
    <a:srgbClr val="BE2E1A"/>
    <a:srgbClr val="BF2E1B"/>
    <a:srgbClr val="B72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07" autoAdjust="0"/>
  </p:normalViewPr>
  <p:slideViewPr>
    <p:cSldViewPr snapToGrid="0" snapToObjects="1">
      <p:cViewPr varScale="1">
        <p:scale>
          <a:sx n="45" d="100"/>
          <a:sy n="45" d="100"/>
        </p:scale>
        <p:origin x="736" y="24"/>
      </p:cViewPr>
      <p:guideLst>
        <p:guide orient="horz" pos="3073"/>
        <p:guide pos="54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6544" y="20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17A39E9D-B438-D94D-AF2A-93757548558C}" type="datetime1">
              <a:rPr lang="nl-NL" altLang="nl-NL"/>
              <a:pPr/>
              <a:t>21-11-2022</a:t>
            </a:fld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18A9EAD0-9E80-4D48-BD70-0B8751B7105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16391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3AA95554-0BC3-EC48-BCE0-DB850053191D}" type="datetime1">
              <a:rPr lang="nl-NL" altLang="nl-NL"/>
              <a:pPr/>
              <a:t>21-11-2022</a:t>
            </a:fld>
            <a:endParaRPr lang="nl-NL" alt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99F9E045-9CC3-1D4F-BC0B-726384831F8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7474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9288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163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49450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0325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378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653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929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2204" algn="l" defTabSz="6502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</a:t>
            </a:r>
            <a:r>
              <a:rPr lang="en-GB" baseline="0" dirty="0"/>
              <a:t> a lot of talking involved. Managers 80 % of their time. Too complex: dialogue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C8640-A33A-124E-853E-2FDB82DC1CFC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264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C8640-A33A-124E-853E-2FDB82DC1CFC}" type="slidenum">
              <a:rPr lang="nl-NL" smtClean="0"/>
              <a:pPr>
                <a:defRPr/>
              </a:pPr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747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6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753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over: we share our frames in</a:t>
            </a:r>
            <a:r>
              <a:rPr lang="en-GB" baseline="0" dirty="0"/>
              <a:t> the networks that we are part of</a:t>
            </a:r>
          </a:p>
          <a:p>
            <a:r>
              <a:rPr lang="en-GB" baseline="0" dirty="0"/>
              <a:t>Society consists of networks, two types of connections, bridging and bonding. Bonding is easy, bridging is hard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C8640-A33A-124E-853E-2FDB82DC1CFC}" type="slidenum">
              <a:rPr lang="nl-NL" smtClean="0"/>
              <a:pPr>
                <a:defRPr/>
              </a:pPr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0550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C8640-A33A-124E-853E-2FDB82DC1CFC}" type="slidenum">
              <a:rPr lang="nl-NL" smtClean="0"/>
              <a:pPr>
                <a:defRPr/>
              </a:pPr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7882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21" indent="-285701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802" indent="-228561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22" indent="-228561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44" indent="-228561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64" indent="-22856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85" indent="-22856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405" indent="-22856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527" indent="-22856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4172ED-9623-49C5-B3B2-D36316FE9345}" type="slidenum">
              <a:rPr lang="en-GB" sz="1200">
                <a:latin typeface="Times New Roman" pitchFamily="18" charset="0"/>
              </a:rPr>
              <a:pPr eaLnBrk="1" hangingPunct="1"/>
              <a:t>38</a:t>
            </a:fld>
            <a:endParaRPr lang="en-GB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79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Als</a:t>
            </a:r>
            <a:r>
              <a:rPr lang="en-US" dirty="0"/>
              <a:t> het </a:t>
            </a:r>
            <a:r>
              <a:rPr lang="en-US" dirty="0" err="1"/>
              <a:t>gaat</a:t>
            </a:r>
            <a:r>
              <a:rPr lang="en-US" dirty="0"/>
              <a:t> om </a:t>
            </a:r>
            <a:r>
              <a:rPr lang="en-US" dirty="0" err="1"/>
              <a:t>communicatie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experts en non experts:</a:t>
            </a:r>
            <a:r>
              <a:rPr lang="en-US" baseline="0" dirty="0"/>
              <a:t> non experts </a:t>
            </a:r>
            <a:r>
              <a:rPr lang="en-US" baseline="0" dirty="0" err="1"/>
              <a:t>kijken</a:t>
            </a:r>
            <a:r>
              <a:rPr lang="en-US" baseline="0" dirty="0"/>
              <a:t> op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andere</a:t>
            </a:r>
            <a:r>
              <a:rPr lang="en-US" baseline="0" dirty="0"/>
              <a:t> </a:t>
            </a:r>
            <a:r>
              <a:rPr lang="en-US" baseline="0" dirty="0" err="1"/>
              <a:t>manier</a:t>
            </a:r>
            <a:r>
              <a:rPr lang="en-US" baseline="0" dirty="0"/>
              <a:t> </a:t>
            </a:r>
            <a:r>
              <a:rPr lang="en-US" baseline="0" dirty="0" err="1"/>
              <a:t>naar</a:t>
            </a:r>
            <a:r>
              <a:rPr lang="en-US" baseline="0" dirty="0"/>
              <a:t> </a:t>
            </a:r>
            <a:r>
              <a:rPr lang="en-US" baseline="0" dirty="0" err="1"/>
              <a:t>wetenschappelijke</a:t>
            </a:r>
            <a:r>
              <a:rPr lang="en-US" baseline="0" dirty="0"/>
              <a:t> </a:t>
            </a:r>
            <a:r>
              <a:rPr lang="en-US" baseline="0" dirty="0" err="1"/>
              <a:t>kennis</a:t>
            </a:r>
            <a:r>
              <a:rPr lang="en-US" baseline="0" dirty="0"/>
              <a:t>, </a:t>
            </a:r>
            <a:r>
              <a:rPr lang="en-US" baseline="0" dirty="0" err="1"/>
              <a:t>stellen</a:t>
            </a:r>
            <a:r>
              <a:rPr lang="en-US" baseline="0" dirty="0"/>
              <a:t> </a:t>
            </a:r>
            <a:r>
              <a:rPr lang="en-US" baseline="0" dirty="0" err="1"/>
              <a:t>andere</a:t>
            </a:r>
            <a:r>
              <a:rPr lang="en-US" baseline="0" dirty="0"/>
              <a:t> </a:t>
            </a:r>
            <a:r>
              <a:rPr lang="en-US" baseline="0" dirty="0" err="1" smtClean="0"/>
              <a:t>vragen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C8640-A33A-124E-853E-2FDB82DC1CFC}" type="slidenum">
              <a:rPr lang="nl-NL" smtClean="0"/>
              <a:pPr>
                <a:defRPr/>
              </a:pPr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1975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gezichtsuitdrukkingen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ultieme</a:t>
            </a:r>
            <a:r>
              <a:rPr lang="en-US" dirty="0"/>
              <a:t> </a:t>
            </a:r>
            <a:r>
              <a:rPr lang="en-US" dirty="0" err="1"/>
              <a:t>communicatiemiddelen</a:t>
            </a:r>
            <a:r>
              <a:rPr lang="en-US" dirty="0"/>
              <a:t>. </a:t>
            </a:r>
            <a:r>
              <a:rPr lang="en-US" dirty="0" err="1"/>
              <a:t>Vooral</a:t>
            </a:r>
            <a:r>
              <a:rPr lang="en-US" dirty="0"/>
              <a:t> </a:t>
            </a:r>
            <a:r>
              <a:rPr lang="en-US" dirty="0" err="1"/>
              <a:t>omdat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unverseel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, door Darwin al </a:t>
            </a:r>
            <a:r>
              <a:rPr lang="en-US" baseline="0" dirty="0" err="1"/>
              <a:t>geconcludeerd</a:t>
            </a:r>
            <a:r>
              <a:rPr lang="en-US" baseline="0" dirty="0"/>
              <a:t>, </a:t>
            </a:r>
            <a:r>
              <a:rPr lang="en-US" baseline="0" dirty="0" err="1"/>
              <a:t>bevestigd</a:t>
            </a:r>
            <a:r>
              <a:rPr lang="en-US" baseline="0" dirty="0"/>
              <a:t> met </a:t>
            </a:r>
            <a:r>
              <a:rPr lang="en-US" baseline="0" dirty="0" err="1"/>
              <a:t>onderzoek</a:t>
            </a:r>
            <a:r>
              <a:rPr lang="en-US" baseline="0" dirty="0"/>
              <a:t> </a:t>
            </a:r>
            <a:r>
              <a:rPr lang="en-US" baseline="0" dirty="0" err="1"/>
              <a:t>onder</a:t>
            </a:r>
            <a:r>
              <a:rPr lang="en-US" baseline="0" dirty="0"/>
              <a:t> </a:t>
            </a:r>
            <a:r>
              <a:rPr lang="en-US" baseline="0" dirty="0" err="1"/>
              <a:t>geisoleerde</a:t>
            </a:r>
            <a:r>
              <a:rPr lang="en-US" baseline="0" dirty="0"/>
              <a:t> </a:t>
            </a:r>
            <a:r>
              <a:rPr lang="en-US" baseline="0" dirty="0" err="1"/>
              <a:t>stammen</a:t>
            </a:r>
            <a:r>
              <a:rPr lang="en-US" baseline="0" dirty="0"/>
              <a:t> van Paul Ekman in de seventies. </a:t>
            </a:r>
            <a:r>
              <a:rPr lang="en-US" baseline="0" dirty="0" err="1"/>
              <a:t>Tegelijkertijd</a:t>
            </a:r>
            <a:r>
              <a:rPr lang="en-US" baseline="0" dirty="0"/>
              <a:t>: we </a:t>
            </a:r>
            <a:r>
              <a:rPr lang="en-US" baseline="0" dirty="0" err="1"/>
              <a:t>huilen</a:t>
            </a:r>
            <a:r>
              <a:rPr lang="en-US" baseline="0" dirty="0"/>
              <a:t> </a:t>
            </a:r>
            <a:r>
              <a:rPr lang="en-US" baseline="0" dirty="0" err="1"/>
              <a:t>omdat</a:t>
            </a:r>
            <a:r>
              <a:rPr lang="en-US" baseline="0" dirty="0"/>
              <a:t> we </a:t>
            </a:r>
            <a:r>
              <a:rPr lang="en-US" baseline="0" dirty="0" err="1"/>
              <a:t>verdrietig</a:t>
            </a:r>
            <a:r>
              <a:rPr lang="en-US" baseline="0" dirty="0"/>
              <a:t> </a:t>
            </a:r>
            <a:r>
              <a:rPr lang="en-US" baseline="0" dirty="0" err="1"/>
              <a:t>zijn</a:t>
            </a:r>
            <a:r>
              <a:rPr lang="en-US" baseline="0" dirty="0"/>
              <a:t> versus we </a:t>
            </a:r>
            <a:r>
              <a:rPr lang="en-US" baseline="0" dirty="0" err="1"/>
              <a:t>huilen</a:t>
            </a:r>
            <a:r>
              <a:rPr lang="en-US" baseline="0" dirty="0"/>
              <a:t> </a:t>
            </a:r>
            <a:r>
              <a:rPr lang="en-US" baseline="0" dirty="0" err="1"/>
              <a:t>opdat</a:t>
            </a:r>
            <a:r>
              <a:rPr lang="en-US" baseline="0" dirty="0"/>
              <a:t> </a:t>
            </a:r>
            <a:r>
              <a:rPr lang="en-US" baseline="0" dirty="0" err="1"/>
              <a:t>anderen</a:t>
            </a:r>
            <a:r>
              <a:rPr lang="en-US" baseline="0" dirty="0"/>
              <a:t> </a:t>
            </a:r>
            <a:r>
              <a:rPr lang="en-US" baseline="0" dirty="0" err="1"/>
              <a:t>ons</a:t>
            </a:r>
            <a:r>
              <a:rPr lang="en-US" baseline="0" dirty="0"/>
              <a:t> </a:t>
            </a:r>
            <a:r>
              <a:rPr lang="en-US" baseline="0" dirty="0" err="1"/>
              <a:t>zielig</a:t>
            </a:r>
            <a:r>
              <a:rPr lang="en-US" baseline="0" dirty="0"/>
              <a:t> </a:t>
            </a:r>
            <a:r>
              <a:rPr lang="en-US" baseline="0" dirty="0" err="1"/>
              <a:t>vinden</a:t>
            </a:r>
            <a:r>
              <a:rPr lang="en-US" baseline="0" dirty="0"/>
              <a:t>. </a:t>
            </a:r>
            <a:r>
              <a:rPr lang="en-US" baseline="0" dirty="0" err="1"/>
              <a:t>Emoties</a:t>
            </a:r>
            <a:r>
              <a:rPr lang="en-US" baseline="0" dirty="0"/>
              <a:t> </a:t>
            </a:r>
            <a:r>
              <a:rPr lang="en-US" baseline="0" dirty="0" err="1"/>
              <a:t>als</a:t>
            </a:r>
            <a:r>
              <a:rPr lang="en-US" baseline="0" dirty="0"/>
              <a:t> </a:t>
            </a:r>
            <a:r>
              <a:rPr lang="en-US" baseline="0" dirty="0" err="1"/>
              <a:t>communicatiemiddel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C8640-A33A-124E-853E-2FDB82DC1CFC}" type="slidenum">
              <a:rPr lang="nl-NL" smtClean="0"/>
              <a:pPr>
                <a:defRPr/>
              </a:pPr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2599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Ignoring emotions and instead trying to convince people makes our communication often very violent.</a:t>
            </a:r>
          </a:p>
          <a:p>
            <a:r>
              <a:rPr lang="en-GB" dirty="0"/>
              <a:t>Not intentions, but interpretation decide upon the course of a conversation.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C8640-A33A-124E-853E-2FDB82DC1CFC}" type="slidenum">
              <a:rPr lang="nl-NL" smtClean="0"/>
              <a:pPr>
                <a:defRPr/>
              </a:pPr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938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200732" y="1799999"/>
            <a:ext cx="14889083" cy="7020000"/>
          </a:xfrm>
        </p:spPr>
        <p:txBody>
          <a:bodyPr>
            <a:normAutofit/>
          </a:bodyPr>
          <a:lstStyle>
            <a:lvl1pPr marL="609951" indent="-609951">
              <a:buFont typeface="Arial" charset="0"/>
              <a:buChar char="•"/>
              <a:defRPr/>
            </a:lvl1pPr>
            <a:lvl2pPr marL="1062611" indent="-457463">
              <a:buFont typeface="Arial" charset="0"/>
              <a:buChar char="•"/>
              <a:defRPr/>
            </a:lvl2pPr>
            <a:lvl3pPr marL="1677364" indent="-457463">
              <a:buFont typeface="Helvetica" charset="0"/>
              <a:buChar char="−"/>
              <a:defRPr/>
            </a:lvl3pPr>
            <a:lvl4pPr marL="2206268" indent="-381219">
              <a:buFont typeface="Helvetica" charset="0"/>
              <a:buChar char="−"/>
              <a:defRPr/>
            </a:lvl4pPr>
            <a:lvl5pPr marL="2821021" indent="-381219">
              <a:buFont typeface="Helvetica" charset="0"/>
              <a:buChar char="−"/>
              <a:defRPr/>
            </a:lvl5pPr>
          </a:lstStyle>
          <a:p>
            <a:pPr lvl="0"/>
            <a:r>
              <a:rPr lang="nl-NL" altLang="nl-NL"/>
              <a:t>Tekststijl van het model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nl-NL" alt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510068-CF9F-1546-A962-438E155E6626}" type="slidenum">
              <a:rPr lang="nl-NL" altLang="nl-NL"/>
              <a:pPr/>
              <a:t>‹nr.›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E1ED08B-741D-9E48-95DA-82644AB503BC}" type="datetime1">
              <a:rPr lang="nl-NL" altLang="nl-NL" smtClean="0"/>
              <a:t>21-11-2022</a:t>
            </a:fld>
            <a:endParaRPr lang="nl-NL" altLang="nl-NL"/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1200884" y="8980714"/>
            <a:ext cx="14889249" cy="0"/>
          </a:xfrm>
          <a:prstGeom prst="line">
            <a:avLst/>
          </a:prstGeom>
          <a:ln w="19050">
            <a:solidFill>
              <a:srgbClr val="BE2E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000" y="9141430"/>
            <a:ext cx="3215815" cy="503999"/>
          </a:xfrm>
          <a:prstGeom prst="rect">
            <a:avLst/>
          </a:prstGeom>
        </p:spPr>
      </p:pic>
    </p:spTree>
    <p:extLst/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5417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2755" y="327486"/>
            <a:ext cx="16017860" cy="1126269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799110" y="2610982"/>
            <a:ext cx="16166587" cy="5818213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1521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411" y="2183982"/>
            <a:ext cx="7665134" cy="910180"/>
          </a:xfrm>
        </p:spPr>
        <p:txBody>
          <a:bodyPr anchor="b"/>
          <a:lstStyle>
            <a:lvl1pPr marL="0" indent="0">
              <a:buNone/>
              <a:defRPr sz="3414" b="1"/>
            </a:lvl1pPr>
            <a:lvl2pPr marL="650458" indent="0">
              <a:buNone/>
              <a:defRPr sz="2845" b="1"/>
            </a:lvl2pPr>
            <a:lvl3pPr marL="1300917" indent="0">
              <a:buNone/>
              <a:defRPr sz="2561" b="1"/>
            </a:lvl3pPr>
            <a:lvl4pPr marL="1951375" indent="0">
              <a:buNone/>
              <a:defRPr sz="2276" b="1"/>
            </a:lvl4pPr>
            <a:lvl5pPr marL="2601834" indent="0">
              <a:buNone/>
              <a:defRPr sz="2276" b="1"/>
            </a:lvl5pPr>
            <a:lvl6pPr marL="3252292" indent="0">
              <a:buNone/>
              <a:defRPr sz="2276" b="1"/>
            </a:lvl6pPr>
            <a:lvl7pPr marL="3902751" indent="0">
              <a:buNone/>
              <a:defRPr sz="2276" b="1"/>
            </a:lvl7pPr>
            <a:lvl8pPr marL="4553209" indent="0">
              <a:buNone/>
              <a:defRPr sz="2276" b="1"/>
            </a:lvl8pPr>
            <a:lvl9pPr marL="5203668" indent="0">
              <a:buNone/>
              <a:defRPr sz="2276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411" y="3094162"/>
            <a:ext cx="7665134" cy="5621439"/>
          </a:xfrm>
        </p:spPr>
        <p:txBody>
          <a:bodyPr/>
          <a:lstStyle>
            <a:lvl1pPr>
              <a:defRPr sz="3414"/>
            </a:lvl1pPr>
            <a:lvl2pPr>
              <a:defRPr sz="2845"/>
            </a:lvl2pPr>
            <a:lvl3pPr>
              <a:defRPr sz="2561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12647" y="2183982"/>
            <a:ext cx="7668145" cy="910180"/>
          </a:xfrm>
        </p:spPr>
        <p:txBody>
          <a:bodyPr anchor="b"/>
          <a:lstStyle>
            <a:lvl1pPr marL="0" indent="0">
              <a:buNone/>
              <a:defRPr sz="3414" b="1"/>
            </a:lvl1pPr>
            <a:lvl2pPr marL="650458" indent="0">
              <a:buNone/>
              <a:defRPr sz="2845" b="1"/>
            </a:lvl2pPr>
            <a:lvl3pPr marL="1300917" indent="0">
              <a:buNone/>
              <a:defRPr sz="2561" b="1"/>
            </a:lvl3pPr>
            <a:lvl4pPr marL="1951375" indent="0">
              <a:buNone/>
              <a:defRPr sz="2276" b="1"/>
            </a:lvl4pPr>
            <a:lvl5pPr marL="2601834" indent="0">
              <a:buNone/>
              <a:defRPr sz="2276" b="1"/>
            </a:lvl5pPr>
            <a:lvl6pPr marL="3252292" indent="0">
              <a:buNone/>
              <a:defRPr sz="2276" b="1"/>
            </a:lvl6pPr>
            <a:lvl7pPr marL="3902751" indent="0">
              <a:buNone/>
              <a:defRPr sz="2276" b="1"/>
            </a:lvl7pPr>
            <a:lvl8pPr marL="4553209" indent="0">
              <a:buNone/>
              <a:defRPr sz="2276" b="1"/>
            </a:lvl8pPr>
            <a:lvl9pPr marL="5203668" indent="0">
              <a:buNone/>
              <a:defRPr sz="2276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12647" y="3094162"/>
            <a:ext cx="7668145" cy="5621439"/>
          </a:xfrm>
        </p:spPr>
        <p:txBody>
          <a:bodyPr/>
          <a:lstStyle>
            <a:lvl1pPr>
              <a:defRPr sz="3414"/>
            </a:lvl1pPr>
            <a:lvl2pPr>
              <a:defRPr sz="2845"/>
            </a:lvl2pPr>
            <a:lvl3pPr>
              <a:defRPr sz="2561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410" y="9043087"/>
            <a:ext cx="4047913" cy="5194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de gespreksgemeenschap als katalysator van wetenschapscommunicatie        hedwig te molder </a:t>
            </a:r>
            <a:endParaRPr lang="en-GB" sz="2561">
              <a:latin typeface="+mj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27302" y="9043087"/>
            <a:ext cx="5493597" cy="5194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432877" y="9043087"/>
            <a:ext cx="4047913" cy="519458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1415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5523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A504CAB-574E-5F4F-9159-E27A716A9038}" type="slidenum">
              <a:rPr lang="nl-NL" altLang="nl-NL"/>
              <a:pPr/>
              <a:t>‹nr.›</a:t>
            </a:fld>
            <a:endParaRPr lang="nl-NL" alt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353270" y="9172347"/>
            <a:ext cx="3376460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6CB0545-8C00-A544-A88F-C33FBC7A7630}" type="datetime1">
              <a:rPr lang="nl-NL" altLang="nl-NL" smtClean="0"/>
              <a:t>21-11-2022</a:t>
            </a:fld>
            <a:endParaRPr lang="nl-NL" altLang="nl-NL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00884" y="3318318"/>
            <a:ext cx="14889249" cy="508545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nl-NL" dirty="0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1200884" y="8980714"/>
            <a:ext cx="14889249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1200884" y="2157048"/>
            <a:ext cx="14889249" cy="97301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000" y="9141430"/>
            <a:ext cx="3215814" cy="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3367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200884" y="720725"/>
            <a:ext cx="1488924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200884" y="1800224"/>
            <a:ext cx="14889249" cy="70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tekststijl van het model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132E2AD1-83D9-DF41-A9AF-2F9595B23F20}" type="slidenum">
              <a:rPr lang="nl-NL" altLang="nl-NL" smtClean="0"/>
              <a:pPr/>
              <a:t>‹nr.›</a:t>
            </a:fld>
            <a:endParaRPr lang="nl-NL" alt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3269" y="9172347"/>
            <a:ext cx="3376460" cy="5191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86753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Calibri" charset="0"/>
              </a:defRPr>
            </a:lvl1pPr>
          </a:lstStyle>
          <a:p>
            <a:fld id="{B3873A8C-A209-FC40-86BC-D3E9A671FD81}" type="datetime1">
              <a:rPr lang="nl-NL" altLang="nl-NL" smtClean="0"/>
              <a:pPr/>
              <a:t>21-11-2022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72913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4" r:id="rId2"/>
    <p:sldLayoutId id="2147483735" r:id="rId3"/>
    <p:sldLayoutId id="2147483736" r:id="rId4"/>
    <p:sldLayoutId id="2147483737" r:id="rId5"/>
  </p:sldLayoutIdLst>
  <p:transition spd="med">
    <p:fade/>
  </p:transition>
  <p:hf sldNum="0" hdr="0" ftr="0" dt="0"/>
  <p:txStyles>
    <p:titleStyle>
      <a:lvl1pPr algn="l" defTabSz="866215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BE2E1A"/>
          </a:solidFill>
          <a:latin typeface="+mj-lt"/>
          <a:ea typeface="+mj-ea"/>
          <a:cs typeface="+mj-cs"/>
        </a:defRPr>
      </a:lvl1pPr>
      <a:lvl2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2pPr>
      <a:lvl3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3pPr>
      <a:lvl4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4pPr>
      <a:lvl5pPr algn="l" defTabSz="866215" rtl="0" eaLnBrk="1" fontAlgn="base" hangingPunct="1">
        <a:spcBef>
          <a:spcPct val="0"/>
        </a:spcBef>
        <a:spcAft>
          <a:spcPct val="0"/>
        </a:spcAft>
        <a:defRPr sz="4269" b="1">
          <a:solidFill>
            <a:srgbClr val="BE2E1A"/>
          </a:solidFill>
          <a:latin typeface="Calibri" charset="0"/>
        </a:defRPr>
      </a:lvl5pPr>
      <a:lvl6pPr marL="609951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6pPr>
      <a:lvl7pPr marL="1219901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7pPr>
      <a:lvl8pPr marL="1829852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8pPr>
      <a:lvl9pPr marL="2439802" algn="l" defTabSz="866215" rtl="0" eaLnBrk="1" fontAlgn="base" hangingPunct="1">
        <a:spcBef>
          <a:spcPct val="0"/>
        </a:spcBef>
        <a:spcAft>
          <a:spcPct val="0"/>
        </a:spcAft>
        <a:defRPr sz="4002" b="1">
          <a:solidFill>
            <a:srgbClr val="BE2E1A"/>
          </a:solidFill>
          <a:latin typeface="Arial" charset="0"/>
        </a:defRPr>
      </a:lvl9pPr>
    </p:titleStyle>
    <p:bodyStyle>
      <a:lvl1pPr marL="609951" indent="-609951" algn="l" defTabSz="866215" rtl="0" eaLnBrk="1" fontAlgn="base" hangingPunct="1">
        <a:lnSpc>
          <a:spcPct val="100000"/>
        </a:lnSpc>
        <a:spcBef>
          <a:spcPts val="2001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060" indent="-457463" algn="l" defTabSz="866215" rtl="0" eaLnBrk="1" fontAlgn="base" hangingPunct="1">
        <a:lnSpc>
          <a:spcPct val="90000"/>
        </a:lnSpc>
        <a:spcBef>
          <a:spcPts val="2001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77364" indent="-457463" algn="l" defTabSz="866215" rtl="0" eaLnBrk="1" fontAlgn="base" hangingPunct="1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718" indent="-381219" algn="l" defTabSz="866215" rtl="0" eaLnBrk="1" fontAlgn="base" hangingPunct="1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021" indent="-381219" algn="l" defTabSz="866215" rtl="0" eaLnBrk="1" fontAlgn="base" hangingPunct="1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4771430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6pPr>
      <a:lvl7pPr marL="5638962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7pPr>
      <a:lvl8pPr marL="6506495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8pPr>
      <a:lvl9pPr marL="7374027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1pPr>
      <a:lvl2pPr marL="86753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2pPr>
      <a:lvl3pPr marL="173506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3pPr>
      <a:lvl4pPr marL="260259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4pPr>
      <a:lvl5pPr marL="347013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5pPr>
      <a:lvl6pPr marL="433766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6pPr>
      <a:lvl7pPr marL="520519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7pPr>
      <a:lvl8pPr marL="607272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8pPr>
      <a:lvl9pPr marL="694026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200884" y="720725"/>
            <a:ext cx="1488924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Titelstijl van model bewerken</a:t>
            </a:r>
          </a:p>
        </p:txBody>
      </p:sp>
      <p:sp>
        <p:nvSpPr>
          <p:cNvPr id="819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200884" y="2157414"/>
            <a:ext cx="14889249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tekststijl van het model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398072" y="9172347"/>
            <a:ext cx="836593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132E2AD1-83D9-DF41-A9AF-2F9595B23F20}" type="slidenum">
              <a:rPr lang="nl-NL" altLang="nl-NL" smtClean="0"/>
              <a:pPr/>
              <a:t>‹nr.›</a:t>
            </a:fld>
            <a:endParaRPr lang="nl-NL" alt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3269" y="9172347"/>
            <a:ext cx="3376460" cy="5191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86753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846006" y="9172347"/>
            <a:ext cx="1230535" cy="51911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FB5CF2AB-20FF-5442-9E53-3C6EDD7FBCEA}" type="datetime1">
              <a:rPr lang="nl-NL" altLang="nl-NL" smtClean="0"/>
              <a:pPr/>
              <a:t>21-11-2022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73953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ransition spd="med">
    <p:fade/>
  </p:transition>
  <p:hf sldNum="0" hdr="0" ftr="0" dt="0"/>
  <p:txStyles>
    <p:titleStyle>
      <a:lvl1pPr algn="l" defTabSz="866215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2pPr>
      <a:lvl3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3pPr>
      <a:lvl4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4pPr>
      <a:lvl5pPr algn="ctr" defTabSz="866215" rtl="0" eaLnBrk="0" fontAlgn="base" hangingPunct="0">
        <a:spcBef>
          <a:spcPct val="0"/>
        </a:spcBef>
        <a:spcAft>
          <a:spcPct val="0"/>
        </a:spcAft>
        <a:defRPr sz="6671">
          <a:solidFill>
            <a:schemeClr val="bg1"/>
          </a:solidFill>
          <a:latin typeface="Calibri" charset="0"/>
        </a:defRPr>
      </a:lvl5pPr>
      <a:lvl6pPr marL="609951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6pPr>
      <a:lvl7pPr marL="1219901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7pPr>
      <a:lvl8pPr marL="1829852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8pPr>
      <a:lvl9pPr marL="2439802" algn="l" defTabSz="866215" rtl="0" fontAlgn="base">
        <a:spcBef>
          <a:spcPct val="0"/>
        </a:spcBef>
        <a:spcAft>
          <a:spcPct val="0"/>
        </a:spcAft>
        <a:defRPr sz="6671">
          <a:solidFill>
            <a:schemeClr val="tx1"/>
          </a:solidFill>
          <a:latin typeface="Arial" charset="0"/>
        </a:defRPr>
      </a:lvl9pPr>
    </p:titleStyle>
    <p:bodyStyle>
      <a:lvl1pPr algn="l" defTabSz="866215" rtl="0" eaLnBrk="0" fontAlgn="base" hangingPunct="0">
        <a:spcBef>
          <a:spcPts val="2001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060" indent="-455346" algn="l" defTabSz="866215" rtl="0" eaLnBrk="0" fontAlgn="base" hangingPunct="0">
        <a:lnSpc>
          <a:spcPct val="90000"/>
        </a:lnSpc>
        <a:spcBef>
          <a:spcPts val="2001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75247" indent="-457463" algn="l" defTabSz="866215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202599" indent="-381219" algn="l" defTabSz="866215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904" indent="-381219" algn="l" defTabSz="866215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Helvetica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4771430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6pPr>
      <a:lvl7pPr marL="5638962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7pPr>
      <a:lvl8pPr marL="6506495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8pPr>
      <a:lvl9pPr marL="7374027" indent="-433767" algn="l" defTabSz="867533" rtl="0" eaLnBrk="1" latinLnBrk="0" hangingPunct="1">
        <a:spcBef>
          <a:spcPct val="20000"/>
        </a:spcBef>
        <a:buFont typeface="Arial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1pPr>
      <a:lvl2pPr marL="86753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2pPr>
      <a:lvl3pPr marL="173506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3pPr>
      <a:lvl4pPr marL="260259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4pPr>
      <a:lvl5pPr marL="347013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5pPr>
      <a:lvl6pPr marL="4337663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6pPr>
      <a:lvl7pPr marL="5205195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7pPr>
      <a:lvl8pPr marL="6072728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8pPr>
      <a:lvl9pPr marL="6940260" algn="l" defTabSz="867533" rtl="0" eaLnBrk="1" latinLnBrk="0" hangingPunct="1">
        <a:defRPr sz="34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43535" y="6070472"/>
            <a:ext cx="21420728" cy="8548385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050" name="Picture 2" descr="Diversiteitsbeleid: Op zoek naar een goed evenwic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3" y="-319314"/>
            <a:ext cx="17913044" cy="1007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800100" y="2455774"/>
            <a:ext cx="164138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 kunst </a:t>
            </a:r>
            <a:endParaRPr lang="nl-NL" sz="1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ctr"/>
            <a:r>
              <a:rPr lang="nl-NL" sz="1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van </a:t>
            </a:r>
            <a:r>
              <a:rPr lang="nl-NL" sz="1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een goed gesprek</a:t>
            </a:r>
          </a:p>
        </p:txBody>
      </p:sp>
      <p:sp>
        <p:nvSpPr>
          <p:cNvPr id="5" name="Rechthoek 4"/>
          <p:cNvSpPr/>
          <p:nvPr/>
        </p:nvSpPr>
        <p:spPr>
          <a:xfrm>
            <a:off x="9332687" y="6412380"/>
            <a:ext cx="77361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Noelle Aarts</a:t>
            </a:r>
          </a:p>
          <a:p>
            <a:pPr algn="r"/>
            <a:r>
              <a:rPr lang="nl-NL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OFL conferentie</a:t>
            </a:r>
          </a:p>
          <a:p>
            <a:pPr algn="r"/>
            <a:r>
              <a:rPr lang="nl-NL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Ede, 24 november</a:t>
            </a:r>
            <a:endParaRPr lang="nl-NL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0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56564" y="2540238"/>
            <a:ext cx="12120996" cy="5817266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" y="795"/>
            <a:ext cx="18469421" cy="975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5139" y="4019626"/>
            <a:ext cx="12395964" cy="7825219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marL="650458" indent="-650458">
              <a:lnSpc>
                <a:spcPts val="6715"/>
              </a:lnSpc>
              <a:buFont typeface="Arial"/>
              <a:buChar char="•"/>
            </a:pPr>
            <a:r>
              <a:rPr lang="nl-NL" sz="4553" dirty="0">
                <a:solidFill>
                  <a:srgbClr val="FFFFFF"/>
                </a:solidFill>
                <a:latin typeface="Garamond" panose="02020404030301010803" pitchFamily="18" charset="0"/>
                <a:cs typeface="Verdana"/>
              </a:rPr>
              <a:t>stamt af van </a:t>
            </a:r>
            <a:r>
              <a:rPr lang="nl-NL" sz="4553" i="1" dirty="0" smtClean="0">
                <a:solidFill>
                  <a:srgbClr val="FFFFFF"/>
                </a:solidFill>
                <a:latin typeface="Garamond" panose="02020404030301010803" pitchFamily="18" charset="0"/>
                <a:cs typeface="Verdana"/>
              </a:rPr>
              <a:t>dia  logos</a:t>
            </a:r>
            <a:r>
              <a:rPr lang="nl-NL" sz="4553" dirty="0">
                <a:solidFill>
                  <a:srgbClr val="FFFFFF"/>
                </a:solidFill>
                <a:latin typeface="Garamond" panose="02020404030301010803" pitchFamily="18" charset="0"/>
                <a:cs typeface="Verdana"/>
              </a:rPr>
              <a:t>: door het woord</a:t>
            </a:r>
          </a:p>
          <a:p>
            <a:pPr marL="650458" indent="-650458">
              <a:lnSpc>
                <a:spcPts val="6715"/>
              </a:lnSpc>
              <a:buFont typeface="Arial" charset="0"/>
              <a:buChar char="•"/>
            </a:pPr>
            <a:r>
              <a:rPr lang="nl-NL" sz="4553" dirty="0">
                <a:solidFill>
                  <a:srgbClr val="FFFFFF"/>
                </a:solidFill>
                <a:latin typeface="Garamond" panose="02020404030301010803" pitchFamily="18" charset="0"/>
                <a:cs typeface="Verdana"/>
              </a:rPr>
              <a:t>geen tegenstanders, geen winnaar</a:t>
            </a:r>
          </a:p>
          <a:p>
            <a:pPr marL="650458" indent="-650458">
              <a:lnSpc>
                <a:spcPts val="6715"/>
              </a:lnSpc>
              <a:buFont typeface="Arial" charset="0"/>
              <a:buChar char="•"/>
            </a:pPr>
            <a:r>
              <a:rPr lang="nl-NL" sz="4553" dirty="0">
                <a:solidFill>
                  <a:srgbClr val="FFFFFF"/>
                </a:solidFill>
                <a:latin typeface="Garamond" panose="02020404030301010803" pitchFamily="18" charset="0"/>
                <a:cs typeface="Verdana"/>
              </a:rPr>
              <a:t>kunst van het samen </a:t>
            </a:r>
            <a:r>
              <a:rPr lang="nl-NL" sz="4553" dirty="0" smtClean="0">
                <a:solidFill>
                  <a:srgbClr val="FFFFFF"/>
                </a:solidFill>
                <a:latin typeface="Garamond" panose="02020404030301010803" pitchFamily="18" charset="0"/>
                <a:cs typeface="Verdana"/>
              </a:rPr>
              <a:t>nadenken</a:t>
            </a:r>
          </a:p>
          <a:p>
            <a:pPr>
              <a:lnSpc>
                <a:spcPts val="6715"/>
              </a:lnSpc>
            </a:pPr>
            <a:endParaRPr lang="nl-NL" sz="4553" dirty="0">
              <a:solidFill>
                <a:srgbClr val="FFFFFF"/>
              </a:solidFill>
              <a:latin typeface="Garamond" panose="02020404030301010803" pitchFamily="18" charset="0"/>
              <a:cs typeface="Verdana"/>
            </a:endParaRPr>
          </a:p>
          <a:p>
            <a:pPr>
              <a:lnSpc>
                <a:spcPts val="6715"/>
              </a:lnSpc>
            </a:pPr>
            <a:endParaRPr lang="nl-NL" sz="4553" dirty="0">
              <a:solidFill>
                <a:srgbClr val="FFFFFF"/>
              </a:solidFill>
              <a:latin typeface="Garamond" panose="02020404030301010803" pitchFamily="18" charset="0"/>
              <a:cs typeface="Verdana"/>
            </a:endParaRPr>
          </a:p>
          <a:p>
            <a:pPr marL="650458" indent="-650458">
              <a:lnSpc>
                <a:spcPts val="6715"/>
              </a:lnSpc>
              <a:buFont typeface="Arial" charset="0"/>
              <a:buChar char="•"/>
            </a:pPr>
            <a:endParaRPr lang="nl-NL" sz="4553" dirty="0">
              <a:solidFill>
                <a:srgbClr val="FFFFFF"/>
              </a:solidFill>
              <a:latin typeface="Garamond" panose="02020404030301010803" pitchFamily="18" charset="0"/>
              <a:cs typeface="Verdana"/>
            </a:endParaRPr>
          </a:p>
          <a:p>
            <a:pPr marL="650458" indent="-650458">
              <a:lnSpc>
                <a:spcPts val="6715"/>
              </a:lnSpc>
              <a:buFont typeface="Arial" charset="0"/>
              <a:buChar char="•"/>
            </a:pPr>
            <a:endParaRPr lang="nl-NL" sz="4553" i="1" dirty="0">
              <a:solidFill>
                <a:srgbClr val="FFFFFF"/>
              </a:solidFill>
              <a:latin typeface="Garamond" panose="02020404030301010803" pitchFamily="18" charset="0"/>
              <a:cs typeface="Verdana"/>
            </a:endParaRPr>
          </a:p>
          <a:p>
            <a:pPr>
              <a:lnSpc>
                <a:spcPts val="6715"/>
              </a:lnSpc>
            </a:pPr>
            <a:endParaRPr lang="nl-NL" sz="4553" b="1" dirty="0">
              <a:solidFill>
                <a:srgbClr val="FFFFFF"/>
              </a:solidFill>
              <a:latin typeface="Garamond" panose="02020404030301010803" pitchFamily="18" charset="0"/>
              <a:cs typeface="Verdana"/>
            </a:endParaRPr>
          </a:p>
          <a:p>
            <a:pPr>
              <a:lnSpc>
                <a:spcPts val="6715"/>
              </a:lnSpc>
            </a:pPr>
            <a:endParaRPr lang="nl-NL" sz="4553" b="1" dirty="0">
              <a:solidFill>
                <a:srgbClr val="FFFFFF"/>
              </a:solidFill>
              <a:latin typeface="Garamond" panose="02020404030301010803" pitchFamily="18" charset="0"/>
              <a:cs typeface="Verdana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D7270C6-9947-4486-B2CE-F2840FC9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078" y="1235177"/>
            <a:ext cx="11283605" cy="1621474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25608" tIns="0" rIns="130090" bIns="46095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endParaRPr lang="en-GB" sz="3414" b="1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r>
              <a:rPr lang="nl-NL" sz="6829" b="1" dirty="0">
                <a:solidFill>
                  <a:srgbClr val="FFC000"/>
                </a:solidFill>
                <a:latin typeface="Garamond" panose="02020404030301010803" pitchFamily="18" charset="0"/>
                <a:cs typeface="Verdana"/>
              </a:rPr>
              <a:t>Wat is een dialoog?</a:t>
            </a:r>
          </a:p>
        </p:txBody>
      </p:sp>
    </p:spTree>
    <p:extLst>
      <p:ext uri="{BB962C8B-B14F-4D97-AF65-F5344CB8AC3E}">
        <p14:creationId xmlns:p14="http://schemas.microsoft.com/office/powerpoint/2010/main" val="653033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flipV="1">
            <a:off x="9631525" y="-1843740"/>
            <a:ext cx="7715263" cy="1195233"/>
          </a:xfrm>
        </p:spPr>
        <p:txBody>
          <a:bodyPr/>
          <a:lstStyle/>
          <a:p>
            <a:pPr algn="ctr"/>
            <a:endParaRPr lang="nl-NL" sz="5399" dirty="0">
              <a:solidFill>
                <a:schemeClr val="bg2">
                  <a:lumMod val="9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45175" y="2063316"/>
            <a:ext cx="14815321" cy="6093534"/>
          </a:xfrm>
        </p:spPr>
        <p:txBody>
          <a:bodyPr/>
          <a:lstStyle/>
          <a:p>
            <a:pPr marL="0" indent="0" algn="ctr">
              <a:spcBef>
                <a:spcPts val="1199"/>
              </a:spcBef>
              <a:buNone/>
            </a:pPr>
            <a:r>
              <a:rPr lang="nl-NL" sz="4799" dirty="0">
                <a:solidFill>
                  <a:schemeClr val="bg1"/>
                </a:solidFill>
                <a:latin typeface="Garamond" panose="02020404030301010803" pitchFamily="18" charset="0"/>
              </a:rPr>
              <a:t>Zolang gesprekken alleen worden gebruikt </a:t>
            </a:r>
          </a:p>
          <a:p>
            <a:pPr marL="0" indent="0" algn="ctr">
              <a:spcBef>
                <a:spcPts val="1199"/>
              </a:spcBef>
              <a:buNone/>
            </a:pPr>
            <a:r>
              <a:rPr lang="nl-NL" sz="4799" dirty="0" smtClean="0">
                <a:solidFill>
                  <a:schemeClr val="bg1"/>
                </a:solidFill>
                <a:latin typeface="Garamond" panose="02020404030301010803" pitchFamily="18" charset="0"/>
              </a:rPr>
              <a:t>om </a:t>
            </a:r>
            <a:r>
              <a:rPr lang="nl-NL" sz="4799" dirty="0">
                <a:solidFill>
                  <a:schemeClr val="bg1"/>
                </a:solidFill>
                <a:latin typeface="Garamond" panose="02020404030301010803" pitchFamily="18" charset="0"/>
              </a:rPr>
              <a:t>de eigen waarheid te verkondigen, </a:t>
            </a:r>
          </a:p>
          <a:p>
            <a:pPr marL="0" indent="0" algn="ctr">
              <a:spcBef>
                <a:spcPts val="1199"/>
              </a:spcBef>
              <a:buNone/>
            </a:pPr>
            <a:r>
              <a:rPr lang="nl-NL" sz="4799" dirty="0" smtClean="0">
                <a:solidFill>
                  <a:schemeClr val="bg1"/>
                </a:solidFill>
                <a:latin typeface="Garamond" panose="02020404030301010803" pitchFamily="18" charset="0"/>
              </a:rPr>
              <a:t>te </a:t>
            </a:r>
            <a:r>
              <a:rPr lang="nl-NL" sz="4799" dirty="0">
                <a:solidFill>
                  <a:schemeClr val="bg1"/>
                </a:solidFill>
                <a:latin typeface="Garamond" panose="02020404030301010803" pitchFamily="18" charset="0"/>
              </a:rPr>
              <a:t>scoren bij de achterban, </a:t>
            </a:r>
          </a:p>
          <a:p>
            <a:pPr marL="0" indent="0" algn="ctr">
              <a:spcBef>
                <a:spcPts val="1199"/>
              </a:spcBef>
              <a:buNone/>
            </a:pPr>
            <a:r>
              <a:rPr lang="nl-NL" sz="4799" dirty="0" smtClean="0">
                <a:solidFill>
                  <a:schemeClr val="bg1"/>
                </a:solidFill>
                <a:latin typeface="Garamond" panose="02020404030301010803" pitchFamily="18" charset="0"/>
              </a:rPr>
              <a:t>een </a:t>
            </a:r>
            <a:r>
              <a:rPr lang="nl-NL" sz="4799" dirty="0">
                <a:solidFill>
                  <a:schemeClr val="bg1"/>
                </a:solidFill>
                <a:latin typeface="Garamond" panose="02020404030301010803" pitchFamily="18" charset="0"/>
              </a:rPr>
              <a:t>maatschappelijke rol te bevestigen </a:t>
            </a:r>
          </a:p>
          <a:p>
            <a:pPr marL="0" indent="0" algn="ctr">
              <a:spcBef>
                <a:spcPts val="1199"/>
              </a:spcBef>
              <a:buNone/>
            </a:pPr>
            <a:r>
              <a:rPr lang="nl-NL" sz="4799" dirty="0" smtClean="0">
                <a:solidFill>
                  <a:schemeClr val="bg1"/>
                </a:solidFill>
                <a:latin typeface="Garamond" panose="02020404030301010803" pitchFamily="18" charset="0"/>
              </a:rPr>
              <a:t>of </a:t>
            </a:r>
            <a:r>
              <a:rPr lang="nl-NL" sz="4799" dirty="0">
                <a:solidFill>
                  <a:schemeClr val="bg1"/>
                </a:solidFill>
                <a:latin typeface="Garamond" panose="02020404030301010803" pitchFamily="18" charset="0"/>
              </a:rPr>
              <a:t>meer politiek gewicht te krijgen, </a:t>
            </a:r>
          </a:p>
          <a:p>
            <a:pPr marL="0" indent="0" algn="ctr">
              <a:spcBef>
                <a:spcPts val="1199"/>
              </a:spcBef>
              <a:buNone/>
            </a:pPr>
            <a:r>
              <a:rPr lang="nl-NL" sz="4799" dirty="0" smtClean="0">
                <a:solidFill>
                  <a:schemeClr val="bg1"/>
                </a:solidFill>
                <a:latin typeface="Garamond" panose="02020404030301010803" pitchFamily="18" charset="0"/>
              </a:rPr>
              <a:t>zal </a:t>
            </a:r>
            <a:r>
              <a:rPr lang="nl-NL" sz="4799" dirty="0">
                <a:solidFill>
                  <a:schemeClr val="bg1"/>
                </a:solidFill>
                <a:latin typeface="Garamond" panose="02020404030301010803" pitchFamily="18" charset="0"/>
              </a:rPr>
              <a:t>de zoektocht naar oplossingen </a:t>
            </a:r>
          </a:p>
          <a:p>
            <a:pPr marL="0" indent="0" algn="ctr">
              <a:spcBef>
                <a:spcPts val="1199"/>
              </a:spcBef>
              <a:buNone/>
            </a:pPr>
            <a:r>
              <a:rPr lang="nl-NL" sz="4799" dirty="0" smtClean="0">
                <a:solidFill>
                  <a:schemeClr val="bg1"/>
                </a:solidFill>
                <a:latin typeface="Garamond" panose="02020404030301010803" pitchFamily="18" charset="0"/>
              </a:rPr>
              <a:t>voor </a:t>
            </a:r>
            <a:r>
              <a:rPr lang="nl-NL" sz="4799" dirty="0">
                <a:solidFill>
                  <a:schemeClr val="bg1"/>
                </a:solidFill>
                <a:latin typeface="Garamond" panose="02020404030301010803" pitchFamily="18" charset="0"/>
              </a:rPr>
              <a:t>grote maatschappelijke problemen worden gehinderd.</a:t>
            </a:r>
          </a:p>
        </p:txBody>
      </p:sp>
    </p:spTree>
    <p:extLst>
      <p:ext uri="{BB962C8B-B14F-4D97-AF65-F5344CB8AC3E}">
        <p14:creationId xmlns:p14="http://schemas.microsoft.com/office/powerpoint/2010/main" val="2953902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5666" y="3851990"/>
            <a:ext cx="13009033" cy="3595471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3984" dirty="0">
              <a:solidFill>
                <a:srgbClr val="FFFFFF"/>
              </a:solidFill>
              <a:latin typeface="Verdana"/>
              <a:cs typeface="Verdana"/>
            </a:endParaRPr>
          </a:p>
          <a:p>
            <a:r>
              <a:rPr lang="nl-NL" sz="6260" dirty="0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Selectieve waarneming en framing</a:t>
            </a:r>
          </a:p>
          <a:p>
            <a:endParaRPr lang="en-GB" sz="6260" b="1" dirty="0">
              <a:solidFill>
                <a:schemeClr val="bg1"/>
              </a:solidFill>
              <a:latin typeface="Garamond" panose="02020404030301010803" pitchFamily="18" charset="0"/>
              <a:cs typeface="Verdana"/>
            </a:endParaRPr>
          </a:p>
          <a:p>
            <a:r>
              <a:rPr lang="en-GB" sz="6260" dirty="0" err="1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Omgaan</a:t>
            </a:r>
            <a:r>
              <a:rPr lang="en-GB" sz="6260" dirty="0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 met </a:t>
            </a:r>
            <a:r>
              <a:rPr lang="en-GB" sz="6260" dirty="0" err="1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feiten</a:t>
            </a:r>
            <a:r>
              <a:rPr lang="en-GB" sz="6260" dirty="0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 en </a:t>
            </a:r>
            <a:r>
              <a:rPr lang="en-GB" sz="6260" dirty="0" err="1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emoties</a:t>
            </a:r>
            <a:endParaRPr lang="nl-NL" sz="5122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6239" y="1351796"/>
            <a:ext cx="13009033" cy="1668790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5122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endParaRPr lang="nl-NL" sz="5122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2315" y="9171411"/>
            <a:ext cx="13009033" cy="1493679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3984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endParaRPr lang="nl-NL" sz="5122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9018" y="2253233"/>
            <a:ext cx="13009033" cy="2194127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8536" b="1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  <a:cs typeface="Verdana"/>
            </a:endParaRPr>
          </a:p>
          <a:p>
            <a:pPr algn="ctr"/>
            <a:endParaRPr lang="nl-NL" sz="5122" b="1" dirty="0">
              <a:solidFill>
                <a:srgbClr val="00B050"/>
              </a:solidFill>
              <a:latin typeface="Verdana"/>
              <a:cs typeface="Verdana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E5410C-E988-418B-913D-4951179BF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019" y="1538129"/>
            <a:ext cx="11283605" cy="1621474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25608" tIns="0" rIns="130090" bIns="46095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endParaRPr lang="en-GB" sz="3414" b="1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r>
              <a:rPr lang="nl-NL" sz="6829" b="1" dirty="0">
                <a:solidFill>
                  <a:srgbClr val="FFC000"/>
                </a:solidFill>
                <a:latin typeface="Garamond" panose="02020404030301010803" pitchFamily="18" charset="0"/>
                <a:cs typeface="Verdana"/>
              </a:rPr>
              <a:t>Interactiepatronen</a:t>
            </a:r>
          </a:p>
        </p:txBody>
      </p:sp>
    </p:spTree>
    <p:extLst>
      <p:ext uri="{BB962C8B-B14F-4D97-AF65-F5344CB8AC3E}">
        <p14:creationId xmlns:p14="http://schemas.microsoft.com/office/powerpoint/2010/main" val="3053868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5666" y="3851990"/>
            <a:ext cx="13009033" cy="3595471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3984" dirty="0">
              <a:solidFill>
                <a:srgbClr val="FFFFFF"/>
              </a:solidFill>
              <a:latin typeface="Verdana"/>
              <a:cs typeface="Verdana"/>
            </a:endParaRPr>
          </a:p>
          <a:p>
            <a:r>
              <a:rPr lang="nl-NL" sz="6260" b="1" dirty="0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Selectieve waarneming en framing</a:t>
            </a:r>
          </a:p>
          <a:p>
            <a:endParaRPr lang="en-GB" sz="6260" b="1" dirty="0">
              <a:solidFill>
                <a:schemeClr val="bg1"/>
              </a:solidFill>
              <a:latin typeface="Garamond" panose="02020404030301010803" pitchFamily="18" charset="0"/>
              <a:cs typeface="Verdana"/>
            </a:endParaRPr>
          </a:p>
          <a:p>
            <a:r>
              <a:rPr lang="en-GB" sz="6260" dirty="0" err="1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Omgaan</a:t>
            </a:r>
            <a:r>
              <a:rPr lang="en-GB" sz="6260" dirty="0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 met </a:t>
            </a:r>
            <a:r>
              <a:rPr lang="en-GB" sz="6260" dirty="0" err="1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feiten</a:t>
            </a:r>
            <a:r>
              <a:rPr lang="en-GB" sz="6260" dirty="0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 en </a:t>
            </a:r>
            <a:r>
              <a:rPr lang="en-GB" sz="6260" dirty="0" err="1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emoties</a:t>
            </a:r>
            <a:endParaRPr lang="nl-NL" sz="5122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6239" y="1351796"/>
            <a:ext cx="13009033" cy="1668790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5122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endParaRPr lang="nl-NL" sz="5122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2315" y="9171411"/>
            <a:ext cx="13009033" cy="1493679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3984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endParaRPr lang="nl-NL" sz="5122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9018" y="2205640"/>
            <a:ext cx="13009033" cy="2194127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8536" b="1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  <a:cs typeface="Verdana"/>
            </a:endParaRPr>
          </a:p>
          <a:p>
            <a:pPr algn="ctr"/>
            <a:endParaRPr lang="nl-NL" sz="5122" b="1" dirty="0">
              <a:solidFill>
                <a:srgbClr val="00B050"/>
              </a:solidFill>
              <a:latin typeface="Verdana"/>
              <a:cs typeface="Verdana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E5410C-E988-418B-913D-4951179BF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019" y="1538129"/>
            <a:ext cx="11283605" cy="1621474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25608" tIns="0" rIns="130090" bIns="46095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endParaRPr lang="en-GB" sz="3414" b="1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r>
              <a:rPr lang="nl-NL" sz="6829" b="1" dirty="0">
                <a:solidFill>
                  <a:srgbClr val="FFC000"/>
                </a:solidFill>
                <a:latin typeface="Garamond" panose="02020404030301010803" pitchFamily="18" charset="0"/>
                <a:cs typeface="Verdana"/>
              </a:rPr>
              <a:t>Interactiepatronen</a:t>
            </a:r>
          </a:p>
        </p:txBody>
      </p:sp>
    </p:spTree>
    <p:extLst>
      <p:ext uri="{BB962C8B-B14F-4D97-AF65-F5344CB8AC3E}">
        <p14:creationId xmlns:p14="http://schemas.microsoft.com/office/powerpoint/2010/main" val="3442281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321526" y="1465766"/>
            <a:ext cx="9006613" cy="1126269"/>
          </a:xfrm>
        </p:spPr>
        <p:txBody>
          <a:bodyPr/>
          <a:lstStyle/>
          <a:p>
            <a:endParaRPr lang="nl-NL" altLang="en-US" dirty="0"/>
          </a:p>
        </p:txBody>
      </p:sp>
      <p:sp>
        <p:nvSpPr>
          <p:cNvPr id="9220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9476073" y="10338615"/>
            <a:ext cx="2601384" cy="32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Char char="n"/>
              <a:defRPr sz="2988">
                <a:solidFill>
                  <a:schemeClr val="tx1"/>
                </a:solidFill>
                <a:latin typeface="News Gothic" pitchFamily="34" charset="0"/>
              </a:defRPr>
            </a:lvl1pPr>
            <a:lvl2pPr marL="792646" indent="-304865" eaLnBrk="0" hangingPunct="0">
              <a:spcAft>
                <a:spcPct val="20000"/>
              </a:spcAft>
              <a:buClr>
                <a:srgbClr val="80BA64"/>
              </a:buClr>
              <a:buSzPct val="75000"/>
              <a:buFont typeface="Wingdings" pitchFamily="2" charset="2"/>
              <a:buChar char="l"/>
              <a:defRPr sz="2561">
                <a:solidFill>
                  <a:schemeClr val="tx1"/>
                </a:solidFill>
                <a:latin typeface="News Gothic" pitchFamily="34" charset="0"/>
              </a:defRPr>
            </a:lvl2pPr>
            <a:lvl3pPr marL="1219456" indent="-243891" eaLnBrk="0" hangingPunct="0">
              <a:spcAft>
                <a:spcPct val="20000"/>
              </a:spcAft>
              <a:buChar char="•"/>
              <a:defRPr>
                <a:solidFill>
                  <a:schemeClr val="tx1"/>
                </a:solidFill>
                <a:latin typeface="News Gothic" pitchFamily="34" charset="0"/>
              </a:defRPr>
            </a:lvl3pPr>
            <a:lvl4pPr marL="1707237" indent="-243891" eaLnBrk="0" hangingPunct="0"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News Gothic" pitchFamily="34" charset="0"/>
              </a:defRPr>
            </a:lvl4pPr>
            <a:lvl5pPr marL="2195020" indent="-243891" eaLnBrk="0" hangingPunct="0">
              <a:spcBef>
                <a:spcPct val="20000"/>
              </a:spcBef>
              <a:buChar char="»"/>
              <a:defRPr sz="2134" b="1">
                <a:solidFill>
                  <a:schemeClr val="tx1"/>
                </a:solidFill>
                <a:latin typeface="News Gothic" pitchFamily="34" charset="0"/>
              </a:defRPr>
            </a:lvl5pPr>
            <a:lvl6pPr marL="2682801" indent="-24389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34" b="1">
                <a:solidFill>
                  <a:schemeClr val="tx1"/>
                </a:solidFill>
                <a:latin typeface="News Gothic" pitchFamily="34" charset="0"/>
              </a:defRPr>
            </a:lvl6pPr>
            <a:lvl7pPr marL="3170584" indent="-24389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34" b="1">
                <a:solidFill>
                  <a:schemeClr val="tx1"/>
                </a:solidFill>
                <a:latin typeface="News Gothic" pitchFamily="34" charset="0"/>
              </a:defRPr>
            </a:lvl7pPr>
            <a:lvl8pPr marL="3658366" indent="-24389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34" b="1">
                <a:solidFill>
                  <a:schemeClr val="tx1"/>
                </a:solidFill>
                <a:latin typeface="News Gothic" pitchFamily="34" charset="0"/>
              </a:defRPr>
            </a:lvl8pPr>
            <a:lvl9pPr marL="4146149" indent="-24389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34" b="1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l-NL" altLang="en-US" sz="2561" dirty="0">
                <a:solidFill>
                  <a:srgbClr val="BC0031"/>
                </a:solidFill>
                <a:latin typeface="Arial" charset="0"/>
              </a:rPr>
              <a:t>Type </a:t>
            </a:r>
            <a:r>
              <a:rPr lang="nl-NL" altLang="en-US" sz="2561" dirty="0" err="1">
                <a:solidFill>
                  <a:srgbClr val="BC0031"/>
                </a:solidFill>
                <a:latin typeface="Arial" charset="0"/>
              </a:rPr>
              <a:t>the</a:t>
            </a:r>
            <a:r>
              <a:rPr lang="nl-NL" altLang="en-US" sz="2561" dirty="0">
                <a:solidFill>
                  <a:srgbClr val="BC0031"/>
                </a:solidFill>
                <a:latin typeface="Arial" charset="0"/>
              </a:rPr>
              <a:t> </a:t>
            </a:r>
            <a:r>
              <a:rPr lang="nl-NL" altLang="en-US" sz="2561" dirty="0" err="1">
                <a:solidFill>
                  <a:srgbClr val="BC0031"/>
                </a:solidFill>
                <a:latin typeface="Arial" charset="0"/>
              </a:rPr>
              <a:t>footer</a:t>
            </a:r>
            <a:r>
              <a:rPr lang="nl-NL" altLang="en-US" sz="2561" dirty="0">
                <a:solidFill>
                  <a:srgbClr val="BC0031"/>
                </a:solidFill>
                <a:latin typeface="Arial" charset="0"/>
              </a:rPr>
              <a:t> here</a:t>
            </a:r>
            <a:endParaRPr lang="nl-NL" altLang="en-US" sz="2561" dirty="0">
              <a:latin typeface="Arial" charset="0"/>
            </a:endParaRP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2441906" y="10452085"/>
            <a:ext cx="569053" cy="42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Char char="n"/>
              <a:defRPr sz="2988">
                <a:solidFill>
                  <a:schemeClr val="tx1"/>
                </a:solidFill>
                <a:latin typeface="News Gothic" pitchFamily="34" charset="0"/>
              </a:defRPr>
            </a:lvl1pPr>
            <a:lvl2pPr marL="792646" indent="-304865" eaLnBrk="0" hangingPunct="0">
              <a:spcAft>
                <a:spcPct val="20000"/>
              </a:spcAft>
              <a:buClr>
                <a:srgbClr val="80BA64"/>
              </a:buClr>
              <a:buSzPct val="75000"/>
              <a:buFont typeface="Wingdings" pitchFamily="2" charset="2"/>
              <a:buChar char="l"/>
              <a:defRPr sz="2561">
                <a:solidFill>
                  <a:schemeClr val="tx1"/>
                </a:solidFill>
                <a:latin typeface="News Gothic" pitchFamily="34" charset="0"/>
              </a:defRPr>
            </a:lvl2pPr>
            <a:lvl3pPr marL="1219456" indent="-243891" eaLnBrk="0" hangingPunct="0">
              <a:spcAft>
                <a:spcPct val="20000"/>
              </a:spcAft>
              <a:buChar char="•"/>
              <a:defRPr>
                <a:solidFill>
                  <a:schemeClr val="tx1"/>
                </a:solidFill>
                <a:latin typeface="News Gothic" pitchFamily="34" charset="0"/>
              </a:defRPr>
            </a:lvl3pPr>
            <a:lvl4pPr marL="1707237" indent="-243891" eaLnBrk="0" hangingPunct="0"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News Gothic" pitchFamily="34" charset="0"/>
              </a:defRPr>
            </a:lvl4pPr>
            <a:lvl5pPr marL="2195020" indent="-243891" eaLnBrk="0" hangingPunct="0">
              <a:spcBef>
                <a:spcPct val="20000"/>
              </a:spcBef>
              <a:buChar char="»"/>
              <a:defRPr sz="2134" b="1">
                <a:solidFill>
                  <a:schemeClr val="tx1"/>
                </a:solidFill>
                <a:latin typeface="News Gothic" pitchFamily="34" charset="0"/>
              </a:defRPr>
            </a:lvl5pPr>
            <a:lvl6pPr marL="2682801" indent="-24389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34" b="1">
                <a:solidFill>
                  <a:schemeClr val="tx1"/>
                </a:solidFill>
                <a:latin typeface="News Gothic" pitchFamily="34" charset="0"/>
              </a:defRPr>
            </a:lvl6pPr>
            <a:lvl7pPr marL="3170584" indent="-24389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34" b="1">
                <a:solidFill>
                  <a:schemeClr val="tx1"/>
                </a:solidFill>
                <a:latin typeface="News Gothic" pitchFamily="34" charset="0"/>
              </a:defRPr>
            </a:lvl7pPr>
            <a:lvl8pPr marL="3658366" indent="-24389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34" b="1">
                <a:solidFill>
                  <a:schemeClr val="tx1"/>
                </a:solidFill>
                <a:latin typeface="News Gothic" pitchFamily="34" charset="0"/>
              </a:defRPr>
            </a:lvl8pPr>
            <a:lvl9pPr marL="4146149" indent="-24389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34" b="1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fld id="{E9BFD00D-84BF-4D67-981B-3233F92A9775}" type="slidenum">
              <a:rPr lang="nl-NL" altLang="en-US" sz="2561">
                <a:solidFill>
                  <a:srgbClr val="BC0031"/>
                </a:solidFill>
                <a:latin typeface="Arial" charset="0"/>
              </a:rPr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15</a:t>
            </a:fld>
            <a:endParaRPr lang="nl-NL" altLang="en-US" sz="2561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4245316" y="10692104"/>
            <a:ext cx="76212" cy="65835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0"/>
            <a:ext cx="17345378" cy="1000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3" y="-239495"/>
            <a:ext cx="17223885" cy="114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23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67289"/>
            <a:ext cx="17639283" cy="98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36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700" y="0"/>
            <a:ext cx="10495105" cy="10495105"/>
          </a:xfrm>
        </p:spPr>
      </p:pic>
    </p:spTree>
    <p:extLst>
      <p:ext uri="{BB962C8B-B14F-4D97-AF65-F5344CB8AC3E}">
        <p14:creationId xmlns:p14="http://schemas.microsoft.com/office/powerpoint/2010/main" val="1613487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6" name="Picture 4" descr="Schooltv: Wat is framing? - Woorden zorgen voor een bee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262"/>
            <a:ext cx="17762706" cy="100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134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13" y="0"/>
            <a:ext cx="17620702" cy="99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2000" y="-1594655"/>
            <a:ext cx="12081440" cy="1126269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-1"/>
            <a:ext cx="19513550" cy="9756775"/>
          </a:xfrm>
        </p:spPr>
      </p:pic>
    </p:spTree>
    <p:extLst>
      <p:ext uri="{BB962C8B-B14F-4D97-AF65-F5344CB8AC3E}">
        <p14:creationId xmlns:p14="http://schemas.microsoft.com/office/powerpoint/2010/main" val="1732331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133" y="-1468762"/>
            <a:ext cx="11053305" cy="1126269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1" y="-1"/>
            <a:ext cx="17345378" cy="9756775"/>
          </a:xfrm>
          <a:noFill/>
        </p:spPr>
      </p:pic>
    </p:spTree>
    <p:extLst>
      <p:ext uri="{BB962C8B-B14F-4D97-AF65-F5344CB8AC3E}">
        <p14:creationId xmlns:p14="http://schemas.microsoft.com/office/powerpoint/2010/main" val="378006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12" y="795"/>
            <a:ext cx="4893906" cy="9755187"/>
          </a:xfrm>
        </p:spPr>
      </p:pic>
    </p:spTree>
    <p:extLst>
      <p:ext uri="{BB962C8B-B14F-4D97-AF65-F5344CB8AC3E}">
        <p14:creationId xmlns:p14="http://schemas.microsoft.com/office/powerpoint/2010/main" val="868156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2758052" y="-985213"/>
            <a:ext cx="12121433" cy="1195233"/>
          </a:xfrm>
          <a:noFill/>
        </p:spPr>
        <p:txBody>
          <a:bodyPr/>
          <a:lstStyle/>
          <a:p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7161" y="795"/>
            <a:ext cx="21043951" cy="10521975"/>
          </a:xfrm>
        </p:spPr>
      </p:pic>
    </p:spTree>
    <p:extLst>
      <p:ext uri="{BB962C8B-B14F-4D97-AF65-F5344CB8AC3E}">
        <p14:creationId xmlns:p14="http://schemas.microsoft.com/office/powerpoint/2010/main" val="2402759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4814" y="3983384"/>
            <a:ext cx="5803893" cy="1244494"/>
          </a:xfrm>
        </p:spPr>
        <p:txBody>
          <a:bodyPr/>
          <a:lstStyle/>
          <a:p>
            <a:pPr algn="ctr"/>
            <a:r>
              <a:rPr lang="nl-NL" altLang="en-US" sz="6829" dirty="0">
                <a:solidFill>
                  <a:srgbClr val="FFC000"/>
                </a:solidFill>
              </a:rPr>
              <a:t>    </a:t>
            </a:r>
            <a:r>
              <a:rPr lang="nl-NL" altLang="en-US" sz="9600" dirty="0" err="1">
                <a:solidFill>
                  <a:schemeClr val="bg1"/>
                </a:solidFill>
                <a:latin typeface="Garamond" panose="02020404030301010803" pitchFamily="18" charset="0"/>
              </a:rPr>
              <a:t>Framing</a:t>
            </a:r>
            <a:endParaRPr lang="nl-NL" altLang="en-US" sz="9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98" y="266949"/>
            <a:ext cx="6347812" cy="9142966"/>
          </a:xfrm>
        </p:spPr>
      </p:pic>
    </p:spTree>
    <p:extLst>
      <p:ext uri="{BB962C8B-B14F-4D97-AF65-F5344CB8AC3E}">
        <p14:creationId xmlns:p14="http://schemas.microsoft.com/office/powerpoint/2010/main" val="34673131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3430" y="230945"/>
            <a:ext cx="11138917" cy="2817904"/>
          </a:xfrm>
        </p:spPr>
        <p:txBody>
          <a:bodyPr/>
          <a:lstStyle/>
          <a:p>
            <a:r>
              <a:rPr lang="nl-NL" sz="8536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nl-NL" sz="8536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nl-NL" sz="8536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Framing </a:t>
            </a:r>
            <a:r>
              <a:rPr lang="nl-NL" sz="8536" dirty="0">
                <a:solidFill>
                  <a:srgbClr val="FFC000"/>
                </a:solidFill>
                <a:latin typeface="Garamond" panose="02020404030301010803" pitchFamily="18" charset="0"/>
              </a:rPr>
              <a:t>natuur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1591" y="977160"/>
            <a:ext cx="14889249" cy="7020000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endParaRPr lang="nl-NL" sz="4399" b="1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nl-NL" sz="4399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Natuur </a:t>
            </a:r>
            <a:r>
              <a:rPr lang="nl-NL" sz="4399" b="1" dirty="0">
                <a:solidFill>
                  <a:schemeClr val="bg1"/>
                </a:solidFill>
                <a:latin typeface="Garamond" panose="02020404030301010803" pitchFamily="18" charset="0"/>
              </a:rPr>
              <a:t>is kwetsbaar</a:t>
            </a:r>
          </a:p>
          <a:p>
            <a:pPr marL="0" indent="0">
              <a:buNone/>
            </a:pPr>
            <a:r>
              <a:rPr lang="nl-NL" sz="4399" dirty="0">
                <a:solidFill>
                  <a:schemeClr val="bg1"/>
                </a:solidFill>
                <a:latin typeface="Garamond" panose="02020404030301010803" pitchFamily="18" charset="0"/>
              </a:rPr>
              <a:t>“We hebben een biodiversiteitsherstel plan nodig, want anders gaat het </a:t>
            </a:r>
            <a:r>
              <a:rPr lang="nl-NL" sz="4399" dirty="0" smtClean="0">
                <a:solidFill>
                  <a:schemeClr val="bg1"/>
                </a:solidFill>
                <a:latin typeface="Garamond" panose="02020404030301010803" pitchFamily="18" charset="0"/>
              </a:rPr>
              <a:t>helemaal </a:t>
            </a:r>
            <a:r>
              <a:rPr lang="nl-NL" sz="4399" dirty="0">
                <a:solidFill>
                  <a:schemeClr val="bg1"/>
                </a:solidFill>
                <a:latin typeface="Garamond" panose="02020404030301010803" pitchFamily="18" charset="0"/>
              </a:rPr>
              <a:t>mis met de natuur”</a:t>
            </a:r>
          </a:p>
          <a:p>
            <a:pPr marL="0" indent="0">
              <a:buNone/>
            </a:pPr>
            <a:endParaRPr lang="nl-NL" sz="4399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nl-NL" sz="4399" b="1" dirty="0">
                <a:solidFill>
                  <a:schemeClr val="bg1"/>
                </a:solidFill>
                <a:latin typeface="Garamond" panose="02020404030301010803" pitchFamily="18" charset="0"/>
              </a:rPr>
              <a:t>Natuur is veerkrachtig</a:t>
            </a:r>
          </a:p>
          <a:p>
            <a:pPr marL="0" indent="0">
              <a:buNone/>
            </a:pPr>
            <a:r>
              <a:rPr lang="nl-NL" sz="4399" dirty="0">
                <a:solidFill>
                  <a:schemeClr val="bg1"/>
                </a:solidFill>
                <a:latin typeface="Garamond" panose="02020404030301010803" pitchFamily="18" charset="0"/>
              </a:rPr>
              <a:t>“Je wilt niet weten wat wij moeten spuiten om de natuur er onder te </a:t>
            </a:r>
          </a:p>
          <a:p>
            <a:pPr marL="0" indent="0">
              <a:buNone/>
            </a:pPr>
            <a:r>
              <a:rPr lang="nl-NL" sz="4399" dirty="0">
                <a:solidFill>
                  <a:schemeClr val="bg1"/>
                </a:solidFill>
                <a:latin typeface="Garamond" panose="02020404030301010803" pitchFamily="18" charset="0"/>
              </a:rPr>
              <a:t>houden”</a:t>
            </a:r>
          </a:p>
        </p:txBody>
      </p:sp>
    </p:spTree>
    <p:extLst>
      <p:ext uri="{BB962C8B-B14F-4D97-AF65-F5344CB8AC3E}">
        <p14:creationId xmlns:p14="http://schemas.microsoft.com/office/powerpoint/2010/main" val="1026791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0078" y="3004562"/>
            <a:ext cx="13710807" cy="6179291"/>
          </a:xfrm>
        </p:spPr>
        <p:txBody>
          <a:bodyPr/>
          <a:lstStyle/>
          <a:p>
            <a:pPr marL="758868" indent="-758868">
              <a:lnSpc>
                <a:spcPts val="4695"/>
              </a:lnSpc>
            </a:pPr>
            <a:endParaRPr lang="nl-NL" altLang="en-US" sz="5122" dirty="0"/>
          </a:p>
          <a:p>
            <a:pPr marL="0" indent="0">
              <a:lnSpc>
                <a:spcPts val="6260"/>
              </a:lnSpc>
              <a:buNone/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De omgeving bezien vanuit een volstrekt eigen idee </a:t>
            </a:r>
          </a:p>
          <a:p>
            <a:pPr marL="0" indent="0">
              <a:lnSpc>
                <a:spcPts val="6260"/>
              </a:lnSpc>
              <a:buNone/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van wat belangrijk is en wat niet</a:t>
            </a:r>
          </a:p>
          <a:p>
            <a:pPr marL="0" indent="0">
              <a:lnSpc>
                <a:spcPts val="6260"/>
              </a:lnSpc>
              <a:buNone/>
            </a:pPr>
            <a:endParaRPr lang="nl-NL" altLang="en-US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6260"/>
              </a:lnSpc>
              <a:buNone/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Zonder dat men zich daarvan bewust is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873AC7A-3FC2-45D1-8E2C-CBB6B5C70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078" y="1488182"/>
            <a:ext cx="11825031" cy="1819668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25608" tIns="0" rIns="130090" bIns="46095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nl-NL" altLang="en-US" sz="8800" b="1" dirty="0" err="1">
                <a:solidFill>
                  <a:srgbClr val="FFC000"/>
                </a:solidFill>
                <a:latin typeface="Garamond" panose="02020404030301010803" pitchFamily="18" charset="0"/>
              </a:rPr>
              <a:t>Zelfreferentialiteit</a:t>
            </a:r>
            <a:endParaRPr lang="nl-NL" sz="8800" b="1" dirty="0">
              <a:solidFill>
                <a:srgbClr val="FFC000"/>
              </a:solidFill>
              <a:latin typeface="Garamond" panose="02020404030301010803" pitchFamily="18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97537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9724" y="327484"/>
            <a:ext cx="12010771" cy="1126269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-48927"/>
            <a:ext cx="19181404" cy="12820072"/>
          </a:xfrm>
        </p:spPr>
      </p:pic>
    </p:spTree>
    <p:extLst>
      <p:ext uri="{BB962C8B-B14F-4D97-AF65-F5344CB8AC3E}">
        <p14:creationId xmlns:p14="http://schemas.microsoft.com/office/powerpoint/2010/main" val="1425310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5845" y="1098958"/>
            <a:ext cx="15412168" cy="3019232"/>
          </a:xfrm>
          <a:ln>
            <a:noFill/>
          </a:ln>
        </p:spPr>
        <p:txBody>
          <a:bodyPr/>
          <a:lstStyle/>
          <a:p>
            <a:pPr>
              <a:lnSpc>
                <a:spcPts val="6544"/>
              </a:lnSpc>
            </a:pPr>
            <a:r>
              <a:rPr lang="nl-NL" altLang="nl-NL" sz="6829" dirty="0">
                <a:solidFill>
                  <a:srgbClr val="FFC000"/>
                </a:solidFill>
                <a:latin typeface="Garamond" panose="02020404030301010803" pitchFamily="18" charset="0"/>
              </a:rPr>
              <a:t>De neiging tot </a:t>
            </a:r>
            <a:r>
              <a:rPr lang="nl-NL" altLang="nl-NL" sz="6829" dirty="0" err="1">
                <a:solidFill>
                  <a:srgbClr val="FFC000"/>
                </a:solidFill>
                <a:latin typeface="Garamond" panose="02020404030301010803" pitchFamily="18" charset="0"/>
              </a:rPr>
              <a:t>zelfreferentialiteit</a:t>
            </a:r>
            <a:r>
              <a:rPr lang="nl-NL" altLang="nl-NL" sz="6829" dirty="0">
                <a:solidFill>
                  <a:srgbClr val="FFC000"/>
                </a:solidFill>
                <a:latin typeface="Garamond" panose="02020404030301010803" pitchFamily="18" charset="0"/>
              </a:rPr>
              <a:t> verklaart waarom:</a:t>
            </a:r>
            <a:br>
              <a:rPr lang="nl-NL" altLang="nl-NL" sz="6829" dirty="0">
                <a:solidFill>
                  <a:srgbClr val="FFC000"/>
                </a:solidFill>
                <a:latin typeface="Garamond" panose="02020404030301010803" pitchFamily="18" charset="0"/>
              </a:rPr>
            </a:br>
            <a:endParaRPr lang="en-US" altLang="nl-NL" sz="6829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188" y="3242115"/>
            <a:ext cx="17121084" cy="6179291"/>
          </a:xfrm>
        </p:spPr>
        <p:txBody>
          <a:bodyPr/>
          <a:lstStyle/>
          <a:p>
            <a:pPr marL="991498" lvl="1" indent="0">
              <a:lnSpc>
                <a:spcPts val="6260"/>
              </a:lnSpc>
              <a:buNone/>
            </a:pPr>
            <a:r>
              <a:rPr lang="nl-NL" alt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mensen zich prettig voelen bij wat ze al kennen</a:t>
            </a:r>
          </a:p>
          <a:p>
            <a:pPr lvl="1">
              <a:lnSpc>
                <a:spcPts val="6260"/>
              </a:lnSpc>
            </a:pPr>
            <a:endParaRPr lang="nl-NL" alt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991498" lvl="1" indent="0">
              <a:lnSpc>
                <a:spcPts val="6260"/>
              </a:lnSpc>
              <a:buNone/>
            </a:pPr>
            <a:r>
              <a:rPr lang="nl-NL" alt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mensen zich prettig voelen bij mensen die het met ze eens zijn </a:t>
            </a:r>
          </a:p>
          <a:p>
            <a:pPr marL="991498" lvl="1" indent="0">
              <a:lnSpc>
                <a:spcPts val="6260"/>
              </a:lnSpc>
              <a:buNone/>
            </a:pPr>
            <a:r>
              <a:rPr lang="nl-NL" alt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(ons soort mensen / soort zoekt soort)</a:t>
            </a:r>
          </a:p>
          <a:p>
            <a:pPr lvl="1">
              <a:lnSpc>
                <a:spcPts val="6260"/>
              </a:lnSpc>
            </a:pPr>
            <a:endParaRPr lang="nl-NL" alt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991498" lvl="1" indent="0">
              <a:lnSpc>
                <a:spcPts val="6260"/>
              </a:lnSpc>
              <a:buNone/>
            </a:pPr>
            <a:r>
              <a:rPr lang="nl-NL" alt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mensen er toe neigen vooral te praten met gelijkgestemden</a:t>
            </a:r>
          </a:p>
          <a:p>
            <a:pPr marL="0" indent="0">
              <a:lnSpc>
                <a:spcPts val="6260"/>
              </a:lnSpc>
              <a:buNone/>
            </a:pPr>
            <a:endParaRPr lang="nl-NL" altLang="nl-NL" sz="4553" b="1" dirty="0">
              <a:solidFill>
                <a:schemeClr val="bg1"/>
              </a:solidFill>
            </a:endParaRPr>
          </a:p>
          <a:p>
            <a:pPr marL="0" indent="0">
              <a:lnSpc>
                <a:spcPts val="6260"/>
              </a:lnSpc>
              <a:buNone/>
            </a:pPr>
            <a:endParaRPr lang="nl-NL" altLang="nl-NL" sz="4553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40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4" y="1464637"/>
            <a:ext cx="10789186" cy="677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0"/>
            <a:ext cx="17856674" cy="100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869724" y="-1323489"/>
            <a:ext cx="12010771" cy="1126269"/>
          </a:xfrm>
        </p:spPr>
        <p:txBody>
          <a:bodyPr/>
          <a:lstStyle/>
          <a:p>
            <a:endParaRPr lang="nl-NL" altLang="en-US" dirty="0">
              <a:latin typeface="Verdana" pitchFamily="34" charset="0"/>
              <a:cs typeface="Arial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92" y="-1"/>
            <a:ext cx="6086368" cy="9756775"/>
          </a:xfrm>
        </p:spPr>
      </p:pic>
    </p:spTree>
    <p:extLst>
      <p:ext uri="{BB962C8B-B14F-4D97-AF65-F5344CB8AC3E}">
        <p14:creationId xmlns:p14="http://schemas.microsoft.com/office/powerpoint/2010/main" val="1698782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2890052" y="-1126999"/>
            <a:ext cx="12010771" cy="1126269"/>
          </a:xfrm>
        </p:spPr>
        <p:txBody>
          <a:bodyPr/>
          <a:lstStyle/>
          <a:p>
            <a:endParaRPr lang="nl-NL" altLang="en-US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659567" y="1200645"/>
            <a:ext cx="16489181" cy="6179291"/>
          </a:xfrm>
        </p:spPr>
        <p:txBody>
          <a:bodyPr/>
          <a:lstStyle/>
          <a:p>
            <a:pPr marL="0" indent="0">
              <a:buNone/>
            </a:pPr>
            <a:r>
              <a:rPr lang="nl-NL" altLang="en-US" i="1" dirty="0"/>
              <a:t>	</a:t>
            </a:r>
          </a:p>
          <a:p>
            <a:pPr marL="0" indent="0">
              <a:buNone/>
            </a:pPr>
            <a:endParaRPr lang="nl-NL" altLang="en-US" i="1" dirty="0">
              <a:solidFill>
                <a:srgbClr val="00080C"/>
              </a:solidFill>
            </a:endParaRPr>
          </a:p>
          <a:p>
            <a:pPr marL="0" indent="0">
              <a:buNone/>
            </a:pPr>
            <a:endParaRPr lang="nl-NL" altLang="en-US" i="1" dirty="0">
              <a:solidFill>
                <a:srgbClr val="00080C"/>
              </a:solidFill>
            </a:endParaRPr>
          </a:p>
          <a:p>
            <a:pPr marL="0" indent="0">
              <a:buNone/>
            </a:pPr>
            <a:endParaRPr lang="nl-NL" altLang="en-US" i="1" dirty="0">
              <a:solidFill>
                <a:srgbClr val="00080C"/>
              </a:solidFill>
            </a:endParaRPr>
          </a:p>
          <a:p>
            <a:pPr marL="0" indent="0" algn="ctr">
              <a:buNone/>
            </a:pPr>
            <a:endParaRPr lang="nl-NL" altLang="en-US" i="1" dirty="0">
              <a:solidFill>
                <a:srgbClr val="00080C"/>
              </a:solidFill>
            </a:endParaRPr>
          </a:p>
          <a:p>
            <a:pPr marL="0" indent="0" algn="ctr">
              <a:buNone/>
            </a:pPr>
            <a:endParaRPr lang="nl-NL" altLang="en-US" i="1" dirty="0">
              <a:solidFill>
                <a:srgbClr val="00080C"/>
              </a:solidFill>
            </a:endParaRPr>
          </a:p>
          <a:p>
            <a:pPr marL="0" indent="0" algn="ctr">
              <a:buNone/>
            </a:pPr>
            <a:endParaRPr lang="nl-NL" altLang="en-US" i="1" dirty="0">
              <a:solidFill>
                <a:srgbClr val="00080C"/>
              </a:solidFill>
            </a:endParaRPr>
          </a:p>
          <a:p>
            <a:pPr marL="0" indent="0" algn="ctr">
              <a:buNone/>
            </a:pPr>
            <a:endParaRPr lang="nl-NL" altLang="en-US" i="1" dirty="0">
              <a:solidFill>
                <a:srgbClr val="00080C"/>
              </a:solidFill>
            </a:endParaRPr>
          </a:p>
          <a:p>
            <a:pPr marL="0" indent="0">
              <a:buNone/>
            </a:pPr>
            <a:endParaRPr lang="nl-NL" altLang="en-US" sz="5122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nl-NL" altLang="en-US" sz="5122" dirty="0" smtClean="0">
                <a:solidFill>
                  <a:schemeClr val="bg1"/>
                </a:solidFill>
                <a:latin typeface="Garamond" panose="02020404030301010803" pitchFamily="18" charset="0"/>
              </a:rPr>
              <a:t>“</a:t>
            </a:r>
            <a:r>
              <a:rPr lang="nl-NL" altLang="en-US" sz="5122" dirty="0">
                <a:solidFill>
                  <a:schemeClr val="bg1"/>
                </a:solidFill>
                <a:latin typeface="Garamond" panose="02020404030301010803" pitchFamily="18" charset="0"/>
              </a:rPr>
              <a:t>De ‘waarheid’ is het </a:t>
            </a:r>
            <a:r>
              <a:rPr lang="nl-NL" altLang="en-US" sz="5122" dirty="0" smtClean="0">
                <a:solidFill>
                  <a:schemeClr val="bg1"/>
                </a:solidFill>
                <a:latin typeface="Garamond" panose="02020404030301010803" pitchFamily="18" charset="0"/>
              </a:rPr>
              <a:t>resultaat </a:t>
            </a:r>
            <a:r>
              <a:rPr lang="nl-NL" altLang="en-US" sz="5122" dirty="0">
                <a:solidFill>
                  <a:schemeClr val="bg1"/>
                </a:solidFill>
                <a:latin typeface="Garamond" panose="02020404030301010803" pitchFamily="18" charset="0"/>
              </a:rPr>
              <a:t>	van discussies met vrienden</a:t>
            </a:r>
            <a:r>
              <a:rPr lang="nl-NL" altLang="en-US" sz="5122" dirty="0" smtClean="0">
                <a:solidFill>
                  <a:schemeClr val="bg1"/>
                </a:solidFill>
                <a:latin typeface="Garamond" panose="02020404030301010803" pitchFamily="18" charset="0"/>
              </a:rPr>
              <a:t>”</a:t>
            </a:r>
            <a:r>
              <a:rPr lang="nl-NL" altLang="en-US" sz="4553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		</a:t>
            </a:r>
            <a:r>
              <a:rPr lang="nl-NL" altLang="en-US" sz="4553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										</a:t>
            </a:r>
            <a:r>
              <a:rPr lang="nl-NL" altLang="en-US" sz="4553" i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David </a:t>
            </a:r>
            <a:r>
              <a:rPr lang="nl-NL" altLang="en-US" sz="4553" i="1" dirty="0">
                <a:solidFill>
                  <a:srgbClr val="FFC000"/>
                </a:solidFill>
                <a:latin typeface="Garamond" panose="02020404030301010803" pitchFamily="18" charset="0"/>
              </a:rPr>
              <a:t>Hume, 1711-1776</a:t>
            </a:r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739" y="908245"/>
            <a:ext cx="4690930" cy="556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107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onvers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566" y="776044"/>
            <a:ext cx="9754513" cy="84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Zelfs de melk in je koffie is onderdeel van de cultuurstrijd' - Erasmus  Magazi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39" y="720726"/>
            <a:ext cx="12771803" cy="903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931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12" y="793122"/>
            <a:ext cx="17345376" cy="1947366"/>
          </a:xfrm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nl-NL" altLang="en-US" sz="5691" dirty="0">
                <a:solidFill>
                  <a:srgbClr val="FFC000"/>
                </a:solidFill>
                <a:latin typeface="Garamond" panose="02020404030301010803" pitchFamily="18" charset="0"/>
                <a:cs typeface="Arial" pitchFamily="34" charset="0"/>
              </a:rPr>
              <a:t>Vier vormen van luisteren </a:t>
            </a:r>
            <a:r>
              <a:rPr lang="nl-NL" altLang="en-US" sz="5691" i="1" dirty="0">
                <a:solidFill>
                  <a:srgbClr val="FFC000"/>
                </a:solidFill>
                <a:latin typeface="Garamond" panose="02020404030301010803" pitchFamily="18" charset="0"/>
                <a:cs typeface="Arial" pitchFamily="34" charset="0"/>
              </a:rPr>
              <a:t>Scharmer (Theorie U)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50577" y="1946717"/>
            <a:ext cx="11796213" cy="7358234"/>
          </a:xfrm>
        </p:spPr>
        <p:txBody>
          <a:bodyPr/>
          <a:lstStyle/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luisteren ter bevestiging van wat we al weten, wat we al vinden,  wat we al denken</a:t>
            </a: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endParaRPr lang="nl-NL" altLang="en-US" sz="4553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luisteren naar nieuwe informatie, naar wat we nog niet wisten</a:t>
            </a: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endParaRPr lang="nl-NL" altLang="en-US" sz="4553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zich verplaatsen in het perspectief van een ander zonder oordeel</a:t>
            </a: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endParaRPr lang="nl-NL" altLang="en-US" sz="4553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gelaagd luisteren en iets nieuws  creëren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AC5E39-588F-054C-BA24-FA560426B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02" y="1946717"/>
            <a:ext cx="5178075" cy="735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90" tIns="65045" rIns="130090" bIns="65045" numCol="1" anchor="t" anchorCtr="0" compatLnSpc="1">
            <a:prstTxWarp prst="textNoShape">
              <a:avLst/>
            </a:prstTxWarp>
          </a:bodyPr>
          <a:lstStyle>
            <a:lvl1pPr marL="252413" indent="-252413" algn="l" rtl="0" eaLnBrk="0" fontAlgn="base" hangingPunct="0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4" charset="2"/>
              <a:buChar char="§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1pPr>
            <a:lvl2pPr marL="982663" indent="-285750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2pPr>
            <a:lvl3pPr marL="1879600" indent="-319088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3pPr>
            <a:lvl4pPr marL="2692400" indent="-360363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4pPr>
            <a:lvl5pPr marL="3405188" indent="-352425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r>
              <a:rPr lang="nl-NL" altLang="en-US" sz="3984" b="1" dirty="0">
                <a:solidFill>
                  <a:schemeClr val="bg1"/>
                </a:solidFill>
                <a:latin typeface="Garamond" panose="02020404030301010803" pitchFamily="18" charset="0"/>
              </a:rPr>
              <a:t>‘downloaden’</a:t>
            </a: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endParaRPr lang="nl-NL" altLang="en-US" sz="3984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endParaRPr lang="nl-NL" altLang="en-US" sz="3984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r>
              <a:rPr lang="nl-NL" altLang="en-US" sz="3984" b="1" dirty="0">
                <a:solidFill>
                  <a:schemeClr val="bg1"/>
                </a:solidFill>
                <a:latin typeface="Garamond" panose="02020404030301010803" pitchFamily="18" charset="0"/>
              </a:rPr>
              <a:t>gericht luisteren</a:t>
            </a: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endParaRPr lang="nl-NL" altLang="en-US" sz="3984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endParaRPr lang="nl-NL" altLang="en-US" sz="3984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r>
              <a:rPr lang="nl-NL" altLang="en-US" sz="3984" b="1" dirty="0">
                <a:solidFill>
                  <a:schemeClr val="bg1"/>
                </a:solidFill>
                <a:latin typeface="Garamond" panose="02020404030301010803" pitchFamily="18" charset="0"/>
              </a:rPr>
              <a:t>empathisch luisteren</a:t>
            </a: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endParaRPr lang="nl-NL" altLang="en-US" sz="3984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endParaRPr lang="nl-NL" altLang="en-US" sz="3984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r>
              <a:rPr lang="nl-NL" altLang="en-US" sz="3984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generatief luisteren</a:t>
            </a:r>
          </a:p>
          <a:p>
            <a:pPr marL="0" indent="0">
              <a:lnSpc>
                <a:spcPts val="5691"/>
              </a:lnSpc>
              <a:spcBef>
                <a:spcPts val="0"/>
              </a:spcBef>
              <a:buNone/>
            </a:pPr>
            <a:endParaRPr lang="nl-NL" altLang="en-US" sz="3984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678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spect="1" noChangeArrowheads="1"/>
          </p:cNvSpPr>
          <p:nvPr/>
        </p:nvSpPr>
        <p:spPr bwMode="auto">
          <a:xfrm>
            <a:off x="2050078" y="639920"/>
            <a:ext cx="14157502" cy="86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90" tIns="65045" rIns="130090" bIns="65045" numCol="1" anchor="t" anchorCtr="0" compatLnSpc="1">
            <a:prstTxWarp prst="textNoShape">
              <a:avLst/>
            </a:prstTxWarp>
            <a:spAutoFit/>
          </a:bodyPr>
          <a:lstStyle>
            <a:lvl1pPr marL="252413" indent="-252413" algn="l" rtl="0" eaLnBrk="0" fontAlgn="base" hangingPunct="0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4" charset="2"/>
              <a:buChar char="§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1pPr>
            <a:lvl2pPr marL="982663" indent="-285750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2pPr>
            <a:lvl3pPr marL="1879600" indent="-319088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3pPr>
            <a:lvl4pPr marL="2692400" indent="-360363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4pPr>
            <a:lvl5pPr marL="3405188" indent="-352425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553"/>
              </a:lnSpc>
              <a:spcBef>
                <a:spcPts val="0"/>
              </a:spcBef>
              <a:buNone/>
            </a:pPr>
            <a:endParaRPr lang="nl-NL" sz="7683" b="1" dirty="0">
              <a:solidFill>
                <a:srgbClr val="FFC000"/>
              </a:solidFill>
              <a:latin typeface="Garamond" panose="02020404030301010803" pitchFamily="18" charset="0"/>
              <a:ea typeface="Arial" pitchFamily="4" charset="0"/>
              <a:cs typeface="Arial" pitchFamily="4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6829" b="1" dirty="0">
                <a:solidFill>
                  <a:srgbClr val="FFC000"/>
                </a:solidFill>
                <a:latin typeface="Garamond" panose="02020404030301010803" pitchFamily="18" charset="0"/>
                <a:ea typeface="Arial" pitchFamily="4" charset="0"/>
                <a:cs typeface="Arial" pitchFamily="4" charset="0"/>
              </a:rPr>
              <a:t>Richtlijnen voor dialoog</a:t>
            </a:r>
            <a:endParaRPr lang="nl-NL" sz="6829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marL="0">
              <a:lnSpc>
                <a:spcPts val="4553"/>
              </a:lnSpc>
              <a:spcBef>
                <a:spcPts val="0"/>
              </a:spcBef>
            </a:pPr>
            <a:endParaRPr lang="nl-NL" sz="2845" dirty="0">
              <a:solidFill>
                <a:srgbClr val="B3AE2E"/>
              </a:solidFill>
            </a:endParaRPr>
          </a:p>
          <a:p>
            <a:pPr marL="0" indent="0">
              <a:lnSpc>
                <a:spcPts val="4837"/>
              </a:lnSpc>
              <a:spcBef>
                <a:spcPts val="0"/>
              </a:spcBef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Luister met aandacht en respect.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Vraag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door tot de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ander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zich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gehoord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voelt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en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jij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begrijpt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wat de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ander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bedoelt</a:t>
            </a: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837"/>
              </a:lnSpc>
              <a:spcBef>
                <a:spcPts val="0"/>
              </a:spcBef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837"/>
              </a:lnSpc>
              <a:spcBef>
                <a:spcPts val="0"/>
              </a:spcBef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Erken meerdere perspectieven</a:t>
            </a:r>
          </a:p>
          <a:p>
            <a:pPr marL="0" indent="0">
              <a:lnSpc>
                <a:spcPts val="4837"/>
              </a:lnSpc>
              <a:spcBef>
                <a:spcPts val="0"/>
              </a:spcBef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837"/>
              </a:lnSpc>
              <a:spcBef>
                <a:spcPts val="0"/>
              </a:spcBef>
              <a:buNone/>
            </a:pP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…</a:t>
            </a:r>
          </a:p>
          <a:p>
            <a:pPr marL="0" indent="0">
              <a:lnSpc>
                <a:spcPts val="4837"/>
              </a:lnSpc>
              <a:spcBef>
                <a:spcPts val="0"/>
              </a:spcBef>
              <a:buNone/>
            </a:pP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837"/>
              </a:lnSpc>
              <a:spcBef>
                <a:spcPts val="0"/>
              </a:spcBef>
              <a:buNone/>
            </a:pP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…</a:t>
            </a:r>
          </a:p>
          <a:p>
            <a:pPr>
              <a:lnSpc>
                <a:spcPts val="4837"/>
              </a:lnSpc>
              <a:spcBef>
                <a:spcPts val="0"/>
              </a:spcBef>
            </a:pP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837"/>
              </a:lnSpc>
              <a:spcBef>
                <a:spcPts val="0"/>
              </a:spcBef>
              <a:buNone/>
            </a:pP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…</a:t>
            </a: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208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akis-acisi_4429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72" y="1039596"/>
            <a:ext cx="13712688" cy="82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39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116" y="3751769"/>
            <a:ext cx="13009033" cy="3595471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3984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r>
              <a:rPr lang="nl-NL" sz="6260" dirty="0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Selectieve waarneming en framing</a:t>
            </a:r>
          </a:p>
          <a:p>
            <a:pPr algn="ctr"/>
            <a:endParaRPr lang="en-GB" sz="6260" b="1" dirty="0">
              <a:solidFill>
                <a:schemeClr val="bg1"/>
              </a:solidFill>
              <a:latin typeface="Garamond" panose="02020404030301010803" pitchFamily="18" charset="0"/>
              <a:cs typeface="Verdana"/>
            </a:endParaRPr>
          </a:p>
          <a:p>
            <a:pPr algn="ctr"/>
            <a:r>
              <a:rPr lang="en-GB" sz="6260" b="1" dirty="0" err="1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Omgaan</a:t>
            </a:r>
            <a:r>
              <a:rPr lang="en-GB" sz="6260" b="1" dirty="0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 met </a:t>
            </a:r>
            <a:r>
              <a:rPr lang="en-GB" sz="6260" b="1" dirty="0" err="1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feiten</a:t>
            </a:r>
            <a:r>
              <a:rPr lang="en-GB" sz="6260" b="1" dirty="0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 en </a:t>
            </a:r>
            <a:r>
              <a:rPr lang="en-GB" sz="6260" b="1" dirty="0" err="1">
                <a:solidFill>
                  <a:schemeClr val="bg1"/>
                </a:solidFill>
                <a:latin typeface="Garamond" panose="02020404030301010803" pitchFamily="18" charset="0"/>
                <a:cs typeface="Verdana"/>
              </a:rPr>
              <a:t>emoties</a:t>
            </a:r>
            <a:endParaRPr lang="nl-NL" sz="5122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832" y="1322856"/>
            <a:ext cx="13009033" cy="1668790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5122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endParaRPr lang="nl-NL" sz="5122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2315" y="9171411"/>
            <a:ext cx="13009033" cy="1493679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3984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endParaRPr lang="nl-NL" sz="5122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3131" y="2112762"/>
            <a:ext cx="13009033" cy="2194127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r>
              <a:rPr lang="nl-NL" sz="8536" b="1" dirty="0">
                <a:solidFill>
                  <a:srgbClr val="FFC000"/>
                </a:solidFill>
                <a:latin typeface="Garamond" panose="02020404030301010803" pitchFamily="18" charset="0"/>
                <a:cs typeface="Verdana"/>
              </a:rPr>
              <a:t>Interactiepatronen</a:t>
            </a:r>
          </a:p>
          <a:p>
            <a:pPr algn="ctr"/>
            <a:endParaRPr lang="nl-NL" sz="5122" b="1" dirty="0">
              <a:solidFill>
                <a:srgbClr val="00B05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08611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820035" y="2183984"/>
            <a:ext cx="5747916" cy="2796039"/>
          </a:xfrm>
        </p:spPr>
        <p:txBody>
          <a:bodyPr/>
          <a:lstStyle/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</p:txBody>
      </p:sp>
      <p:sp>
        <p:nvSpPr>
          <p:cNvPr id="512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8879627" y="2010076"/>
            <a:ext cx="5648540" cy="1084086"/>
          </a:xfrm>
        </p:spPr>
        <p:txBody>
          <a:bodyPr/>
          <a:lstStyle/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  <a:p>
            <a:endParaRPr lang="nl-NL" dirty="0">
              <a:latin typeface="Kozuka Gothic Pro L" pitchFamily="34" charset="-128"/>
              <a:ea typeface="Kozuka Gothic Pro L" pitchFamily="34" charset="-128"/>
            </a:endParaRPr>
          </a:p>
        </p:txBody>
      </p:sp>
      <p:pic>
        <p:nvPicPr>
          <p:cNvPr id="5127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19" y="4591417"/>
            <a:ext cx="9749421" cy="552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ige toelichting 2"/>
          <p:cNvSpPr/>
          <p:nvPr/>
        </p:nvSpPr>
        <p:spPr bwMode="auto">
          <a:xfrm>
            <a:off x="10657845" y="672827"/>
            <a:ext cx="4451545" cy="2283532"/>
          </a:xfrm>
          <a:prstGeom prst="wedgeRectCallout">
            <a:avLst>
              <a:gd name="adj1" fmla="val -16748"/>
              <a:gd name="adj2" fmla="val 109707"/>
            </a:avLst>
          </a:prstGeom>
          <a:solidFill>
            <a:srgbClr val="9AA01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30090" tIns="65045" rIns="130090" bIns="65045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nl-NL" sz="4553" b="1" i="1" dirty="0">
                <a:solidFill>
                  <a:schemeClr val="bg1"/>
                </a:solidFill>
                <a:latin typeface="Garamond" panose="02020404030301010803" pitchFamily="18" charset="0"/>
                <a:ea typeface="Kozuka Gothic Pro L" pitchFamily="34" charset="-128"/>
                <a:cs typeface="Courier New" pitchFamily="49" charset="0"/>
              </a:rPr>
              <a:t>“Wetenschap is </a:t>
            </a:r>
          </a:p>
          <a:p>
            <a:pPr algn="ctr">
              <a:defRPr/>
            </a:pPr>
            <a:r>
              <a:rPr lang="nl-NL" sz="4553" b="1" i="1" dirty="0">
                <a:solidFill>
                  <a:schemeClr val="bg1"/>
                </a:solidFill>
                <a:latin typeface="Garamond" panose="02020404030301010803" pitchFamily="18" charset="0"/>
                <a:ea typeface="Kozuka Gothic Pro L" pitchFamily="34" charset="-128"/>
                <a:cs typeface="Courier New" pitchFamily="49" charset="0"/>
              </a:rPr>
              <a:t>ook maar een</a:t>
            </a:r>
          </a:p>
          <a:p>
            <a:pPr algn="ctr">
              <a:defRPr/>
            </a:pPr>
            <a:r>
              <a:rPr lang="nl-NL" sz="4553" b="1" i="1" dirty="0">
                <a:solidFill>
                  <a:schemeClr val="bg1"/>
                </a:solidFill>
                <a:latin typeface="Garamond" panose="02020404030301010803" pitchFamily="18" charset="0"/>
                <a:ea typeface="Kozuka Gothic Pro L" pitchFamily="34" charset="-128"/>
                <a:cs typeface="Courier New" pitchFamily="49" charset="0"/>
              </a:rPr>
              <a:t>mening”</a:t>
            </a:r>
          </a:p>
        </p:txBody>
      </p:sp>
      <p:sp>
        <p:nvSpPr>
          <p:cNvPr id="4" name="Rechthoekige toelichting 3"/>
          <p:cNvSpPr/>
          <p:nvPr/>
        </p:nvSpPr>
        <p:spPr bwMode="auto">
          <a:xfrm>
            <a:off x="2508360" y="672827"/>
            <a:ext cx="5468837" cy="2283532"/>
          </a:xfrm>
          <a:prstGeom prst="wedgeRectCallout">
            <a:avLst>
              <a:gd name="adj1" fmla="val 438"/>
              <a:gd name="adj2" fmla="val 110264"/>
            </a:avLst>
          </a:prstGeom>
          <a:solidFill>
            <a:srgbClr val="9AA01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30090" tIns="65045" rIns="130090" bIns="65045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NL" sz="3984" b="1" dirty="0">
                <a:solidFill>
                  <a:schemeClr val="bg1"/>
                </a:solidFill>
                <a:latin typeface="+mj-lt"/>
                <a:ea typeface="Kozuka Gothic Pro L" pitchFamily="34" charset="-128"/>
                <a:cs typeface="Courier New" pitchFamily="49" charset="0"/>
              </a:rPr>
              <a:t> </a:t>
            </a:r>
            <a:r>
              <a:rPr lang="nl-NL" sz="3984" b="1" dirty="0">
                <a:solidFill>
                  <a:schemeClr val="bg1"/>
                </a:solidFill>
                <a:latin typeface="Garamond" panose="02020404030301010803" pitchFamily="18" charset="0"/>
                <a:ea typeface="Kozuka Gothic Pro L" pitchFamily="34" charset="-128"/>
                <a:cs typeface="Courier New" pitchFamily="49" charset="0"/>
              </a:rPr>
              <a:t>“</a:t>
            </a:r>
            <a:r>
              <a:rPr lang="nl-NL" sz="4553" b="1" i="1" dirty="0">
                <a:solidFill>
                  <a:schemeClr val="bg1"/>
                </a:solidFill>
                <a:latin typeface="Garamond" panose="02020404030301010803" pitchFamily="18" charset="0"/>
                <a:ea typeface="Kozuka Gothic Pro L" pitchFamily="34" charset="-128"/>
                <a:cs typeface="Courier New" pitchFamily="49" charset="0"/>
              </a:rPr>
              <a:t>Dit zijn de feiten </a:t>
            </a:r>
          </a:p>
          <a:p>
            <a:pPr algn="ctr"/>
            <a:r>
              <a:rPr lang="nl-NL" sz="4553" b="1" i="1" dirty="0">
                <a:solidFill>
                  <a:schemeClr val="bg1"/>
                </a:solidFill>
                <a:latin typeface="Garamond" panose="02020404030301010803" pitchFamily="18" charset="0"/>
                <a:ea typeface="Kozuka Gothic Pro L" pitchFamily="34" charset="-128"/>
                <a:cs typeface="Courier New" pitchFamily="49" charset="0"/>
              </a:rPr>
              <a:t> en daar moet je </a:t>
            </a:r>
          </a:p>
          <a:p>
            <a:pPr algn="ctr"/>
            <a:r>
              <a:rPr lang="nl-NL" sz="4553" b="1" i="1" dirty="0">
                <a:solidFill>
                  <a:schemeClr val="bg1"/>
                </a:solidFill>
                <a:latin typeface="Garamond" panose="02020404030301010803" pitchFamily="18" charset="0"/>
                <a:ea typeface="Kozuka Gothic Pro L" pitchFamily="34" charset="-128"/>
                <a:cs typeface="Courier New" pitchFamily="49" charset="0"/>
              </a:rPr>
              <a:t> het mee doen”</a:t>
            </a:r>
          </a:p>
        </p:txBody>
      </p:sp>
    </p:spTree>
    <p:extLst>
      <p:ext uri="{BB962C8B-B14F-4D97-AF65-F5344CB8AC3E}">
        <p14:creationId xmlns:p14="http://schemas.microsoft.com/office/powerpoint/2010/main" val="34902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887" y="-1"/>
            <a:ext cx="19394239" cy="109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274" y="328227"/>
            <a:ext cx="16012649" cy="11950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2795569" y="-451937"/>
            <a:ext cx="18584305" cy="12537861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" y="-974486"/>
            <a:ext cx="17600347" cy="11722105"/>
          </a:xfrm>
          <a:prstGeom prst="rect">
            <a:avLst/>
          </a:prstGeom>
        </p:spPr>
      </p:pic>
      <p:pic>
        <p:nvPicPr>
          <p:cNvPr id="1026" name="Picture 2" descr="Verbranding van fossiele brandstoffen kostte in 2017 meer dan 1 miljoen  lev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" y="-974487"/>
            <a:ext cx="17852481" cy="1188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00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892003" y="2698239"/>
            <a:ext cx="8135085" cy="93119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 gespreksgemeenschap als katalysator van wetenschapscommunicatie        hedwig te molder </a:t>
            </a:r>
            <a:endParaRPr lang="en-GB" sz="2561">
              <a:latin typeface="+mj-lt"/>
            </a:endParaRPr>
          </a:p>
        </p:txBody>
      </p:sp>
      <p:pic>
        <p:nvPicPr>
          <p:cNvPr id="1026" name="A03D1488-978B-41EE-8404-3DEFF188199B" descr="A03D1488-978B-41EE-8404-3DEFF18819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11" y="-24505"/>
            <a:ext cx="7335959" cy="978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0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933" y="327487"/>
            <a:ext cx="16014360" cy="1195233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-229556"/>
            <a:ext cx="17345378" cy="116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05" y="-134911"/>
            <a:ext cx="17761305" cy="1095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6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47470" y="732759"/>
            <a:ext cx="16163957" cy="5818213"/>
          </a:xfrm>
        </p:spPr>
        <p:txBody>
          <a:bodyPr/>
          <a:lstStyle/>
          <a:p>
            <a:pPr marL="0" indent="0">
              <a:buNone/>
            </a:pPr>
            <a:r>
              <a:rPr lang="nl-NL" sz="5691" b="1" dirty="0">
                <a:solidFill>
                  <a:schemeClr val="bg1"/>
                </a:solidFill>
                <a:latin typeface="Garamond" panose="02020404030301010803" pitchFamily="18" charset="0"/>
              </a:rPr>
              <a:t>feit			perspectief		frame</a:t>
            </a:r>
          </a:p>
          <a:p>
            <a:pPr marL="0" indent="0">
              <a:buNone/>
            </a:pPr>
            <a:endParaRPr lang="nl-NL" sz="5691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nl-NL" sz="5691" b="1" dirty="0">
                <a:solidFill>
                  <a:schemeClr val="bg1"/>
                </a:solidFill>
                <a:latin typeface="Garamond" panose="02020404030301010803" pitchFamily="18" charset="0"/>
              </a:rPr>
              <a:t>	gevoel				mening</a:t>
            </a:r>
          </a:p>
          <a:p>
            <a:pPr marL="0" indent="0">
              <a:buNone/>
            </a:pPr>
            <a:endParaRPr lang="nl-NL" sz="5691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nl-NL" sz="5691" b="1" dirty="0">
                <a:solidFill>
                  <a:schemeClr val="bg1"/>
                </a:solidFill>
                <a:latin typeface="Garamond" panose="02020404030301010803" pitchFamily="18" charset="0"/>
              </a:rPr>
              <a:t>			   emotie</a:t>
            </a:r>
          </a:p>
          <a:p>
            <a:pPr marL="0" indent="0">
              <a:buNone/>
            </a:pPr>
            <a:endParaRPr lang="nl-NL" sz="5691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nl-NL" sz="5691" b="1" dirty="0">
                <a:solidFill>
                  <a:schemeClr val="bg1"/>
                </a:solidFill>
                <a:latin typeface="Garamond" panose="02020404030301010803" pitchFamily="18" charset="0"/>
              </a:rPr>
              <a:t>interpretatie 			waarheid</a:t>
            </a:r>
            <a:endParaRPr lang="en-US" sz="5691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nl-NL" sz="5691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nl-NL" sz="5691" b="1" dirty="0">
                <a:solidFill>
                  <a:schemeClr val="bg1"/>
                </a:solidFill>
                <a:latin typeface="Garamond" panose="02020404030301010803" pitchFamily="18" charset="0"/>
              </a:rPr>
              <a:t>			nepnieuws</a:t>
            </a:r>
            <a:endParaRPr lang="en-US" sz="5691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sldNum" sz="quarter" idx="4294967295"/>
          </p:nvPr>
        </p:nvSpPr>
        <p:spPr>
          <a:ln/>
        </p:spPr>
        <p:txBody>
          <a:bodyPr/>
          <a:lstStyle/>
          <a:p>
            <a:endParaRPr lang="nl-NL" dirty="0"/>
          </a:p>
        </p:txBody>
      </p:sp>
      <p:sp>
        <p:nvSpPr>
          <p:cNvPr id="122882" name="Rectangle 2"/>
          <p:cNvSpPr>
            <a:spLocks noGrp="1"/>
          </p:cNvSpPr>
          <p:nvPr>
            <p:ph type="title"/>
          </p:nvPr>
        </p:nvSpPr>
        <p:spPr>
          <a:xfrm>
            <a:off x="1798705" y="-1"/>
            <a:ext cx="13009032" cy="1988416"/>
          </a:xfrm>
          <a:ln>
            <a:noFill/>
          </a:ln>
        </p:spPr>
        <p:txBody>
          <a:bodyPr/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sz="6829" dirty="0">
                <a:solidFill>
                  <a:srgbClr val="FFC000"/>
                </a:solidFill>
                <a:latin typeface="Garamond" panose="02020404030301010803" pitchFamily="18" charset="0"/>
              </a:rPr>
              <a:t>Vragen van </a:t>
            </a:r>
            <a:r>
              <a:rPr lang="nl-NL" sz="6829" dirty="0" smtClean="0">
                <a:solidFill>
                  <a:srgbClr val="FFC000"/>
                </a:solidFill>
                <a:latin typeface="Garamond" panose="02020404030301010803" pitchFamily="18" charset="0"/>
              </a:rPr>
              <a:t>burgers </a:t>
            </a:r>
            <a:endParaRPr lang="nl-NL" sz="6829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798705" y="1759634"/>
            <a:ext cx="14913352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22"/>
              </a:lnSpc>
              <a:spcBef>
                <a:spcPts val="0"/>
              </a:spcBef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Is de informatie begrijpelijk?</a:t>
            </a:r>
          </a:p>
          <a:p>
            <a:pPr>
              <a:lnSpc>
                <a:spcPts val="5122"/>
              </a:lnSpc>
              <a:spcBef>
                <a:spcPts val="0"/>
              </a:spcBef>
            </a:pPr>
            <a:endParaRPr lang="nl-NL" altLang="en-US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>
              <a:lnSpc>
                <a:spcPts val="5122"/>
              </a:lnSpc>
              <a:spcBef>
                <a:spcPts val="0"/>
              </a:spcBef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Is </a:t>
            </a:r>
            <a:r>
              <a:rPr lang="nl-NL" altLang="en-US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het voorstel effectief, rechtvaardig, toepasbaar? </a:t>
            </a: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Voor wie? </a:t>
            </a:r>
          </a:p>
          <a:p>
            <a:pPr>
              <a:lnSpc>
                <a:spcPts val="5122"/>
              </a:lnSpc>
              <a:spcBef>
                <a:spcPts val="0"/>
              </a:spcBef>
            </a:pPr>
            <a:endParaRPr lang="nl-NL" altLang="en-US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>
              <a:lnSpc>
                <a:spcPts val="5122"/>
              </a:lnSpc>
              <a:spcBef>
                <a:spcPts val="0"/>
              </a:spcBef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Nemen </a:t>
            </a:r>
            <a:r>
              <a:rPr lang="nl-NL" altLang="en-US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de wetenschappers/overheden </a:t>
            </a: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informatie </a:t>
            </a:r>
            <a:r>
              <a:rPr lang="nl-NL" altLang="en-US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van burgers serieus</a:t>
            </a: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?</a:t>
            </a:r>
          </a:p>
          <a:p>
            <a:pPr>
              <a:lnSpc>
                <a:spcPts val="5122"/>
              </a:lnSpc>
              <a:spcBef>
                <a:spcPts val="0"/>
              </a:spcBef>
            </a:pPr>
            <a:endParaRPr lang="nl-NL" altLang="en-US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>
              <a:lnSpc>
                <a:spcPts val="5122"/>
              </a:lnSpc>
              <a:spcBef>
                <a:spcPts val="0"/>
              </a:spcBef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Staan de </a:t>
            </a:r>
            <a:r>
              <a:rPr lang="nl-NL" altLang="en-US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wetenschappers/overheden </a:t>
            </a: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open voor kritische reflectie op hun standpunt?</a:t>
            </a: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>
              <a:lnSpc>
                <a:spcPts val="5122"/>
              </a:lnSpc>
              <a:spcBef>
                <a:spcPts val="0"/>
              </a:spcBef>
            </a:pPr>
            <a:endParaRPr lang="nl-NL" altLang="en-US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>
              <a:lnSpc>
                <a:spcPts val="5122"/>
              </a:lnSpc>
              <a:spcBef>
                <a:spcPts val="0"/>
              </a:spcBef>
            </a:pP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In welke context werken de </a:t>
            </a:r>
            <a:r>
              <a:rPr lang="nl-NL" altLang="en-US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wetenschappers/overheden? </a:t>
            </a:r>
            <a:r>
              <a:rPr lang="nl-NL" altLang="en-US" sz="4553" dirty="0">
                <a:solidFill>
                  <a:schemeClr val="bg1"/>
                </a:solidFill>
                <a:latin typeface="Garamond" panose="02020404030301010803" pitchFamily="18" charset="0"/>
              </a:rPr>
              <a:t>Wiens belangen dienen zij?</a:t>
            </a:r>
          </a:p>
        </p:txBody>
      </p:sp>
    </p:spTree>
    <p:extLst>
      <p:ext uri="{BB962C8B-B14F-4D97-AF65-F5344CB8AC3E}">
        <p14:creationId xmlns:p14="http://schemas.microsoft.com/office/powerpoint/2010/main" val="1661681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933" y="327487"/>
            <a:ext cx="16014360" cy="119523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69" y="1"/>
            <a:ext cx="11291746" cy="9756775"/>
          </a:xfrm>
        </p:spPr>
      </p:pic>
    </p:spTree>
    <p:extLst>
      <p:ext uri="{BB962C8B-B14F-4D97-AF65-F5344CB8AC3E}">
        <p14:creationId xmlns:p14="http://schemas.microsoft.com/office/powerpoint/2010/main" val="1990883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9584" y="3059486"/>
            <a:ext cx="13009033" cy="7273722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3984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r>
              <a:rPr lang="nl-NL" sz="6260" dirty="0">
                <a:solidFill>
                  <a:srgbClr val="FFFFFF"/>
                </a:solidFill>
                <a:latin typeface="Garamond" panose="02020404030301010803" pitchFamily="18" charset="0"/>
                <a:cs typeface="Verdana"/>
              </a:rPr>
              <a:t>Emoties zijn irrationeel</a:t>
            </a:r>
          </a:p>
          <a:p>
            <a:pPr algn="ctr"/>
            <a:endParaRPr lang="nl-NL" sz="6260" b="1" dirty="0">
              <a:solidFill>
                <a:srgbClr val="FFFFFF"/>
              </a:solidFill>
              <a:latin typeface="Garamond" panose="02020404030301010803" pitchFamily="18" charset="0"/>
              <a:cs typeface="Verdana"/>
            </a:endParaRPr>
          </a:p>
          <a:p>
            <a:pPr algn="ctr"/>
            <a:r>
              <a:rPr lang="nl-NL" sz="6260" dirty="0">
                <a:solidFill>
                  <a:srgbClr val="FFFFFF"/>
                </a:solidFill>
                <a:latin typeface="Garamond" panose="02020404030301010803" pitchFamily="18" charset="0"/>
                <a:cs typeface="Verdana"/>
              </a:rPr>
              <a:t>Emoties als teken van zwakte</a:t>
            </a:r>
          </a:p>
          <a:p>
            <a:pPr algn="ctr"/>
            <a:endParaRPr lang="nl-NL" sz="6260" dirty="0">
              <a:solidFill>
                <a:srgbClr val="FFFFFF"/>
              </a:solidFill>
              <a:latin typeface="Garamond" panose="02020404030301010803" pitchFamily="18" charset="0"/>
              <a:cs typeface="Verdana"/>
            </a:endParaRPr>
          </a:p>
          <a:p>
            <a:pPr algn="ctr"/>
            <a:r>
              <a:rPr lang="nl-NL" sz="6260" dirty="0">
                <a:solidFill>
                  <a:srgbClr val="FFFFFF"/>
                </a:solidFill>
                <a:latin typeface="Garamond" panose="02020404030301010803" pitchFamily="18" charset="0"/>
                <a:cs typeface="Verdana"/>
              </a:rPr>
              <a:t>Emoties zijn vrouwelijk</a:t>
            </a:r>
          </a:p>
          <a:p>
            <a:pPr algn="ctr"/>
            <a:endParaRPr lang="nl-NL" sz="6260" dirty="0">
              <a:solidFill>
                <a:srgbClr val="FFFFFF"/>
              </a:solidFill>
              <a:latin typeface="Garamond" panose="02020404030301010803" pitchFamily="18" charset="0"/>
              <a:cs typeface="Verdana"/>
            </a:endParaRPr>
          </a:p>
          <a:p>
            <a:pPr algn="ctr"/>
            <a:endParaRPr lang="nl-NL" sz="5122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6239" y="1351796"/>
            <a:ext cx="13009033" cy="1668790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5122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endParaRPr lang="nl-NL" sz="5122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2315" y="9171411"/>
            <a:ext cx="13009033" cy="1493679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3984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endParaRPr lang="nl-NL" sz="5122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9584" y="7818845"/>
            <a:ext cx="13009033" cy="880562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pPr algn="ctr"/>
            <a:endParaRPr lang="nl-NL" sz="5122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12" y="625661"/>
            <a:ext cx="13009033" cy="2062872"/>
          </a:xfrm>
          <a:prstGeom prst="rect">
            <a:avLst/>
          </a:prstGeom>
          <a:noFill/>
        </p:spPr>
        <p:txBody>
          <a:bodyPr wrap="square" lIns="409733" rIns="409733" rtlCol="0">
            <a:spAutoFit/>
          </a:bodyPr>
          <a:lstStyle/>
          <a:p>
            <a:r>
              <a:rPr lang="nl-NL" sz="7683" b="1" dirty="0">
                <a:solidFill>
                  <a:srgbClr val="FFC000"/>
                </a:solidFill>
                <a:latin typeface="Garamond" panose="02020404030301010803" pitchFamily="18" charset="0"/>
                <a:cs typeface="Verdana"/>
              </a:rPr>
              <a:t>Vooroordelen over emoties</a:t>
            </a:r>
          </a:p>
          <a:p>
            <a:pPr algn="ctr"/>
            <a:endParaRPr lang="nl-NL" sz="5122" b="1" dirty="0">
              <a:solidFill>
                <a:srgbClr val="005172">
                  <a:lumMod val="40000"/>
                  <a:lumOff val="60000"/>
                </a:srgb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09078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9527" y="779998"/>
            <a:ext cx="12112403" cy="1238107"/>
          </a:xfrm>
          <a:ln>
            <a:noFill/>
          </a:ln>
        </p:spPr>
        <p:txBody>
          <a:bodyPr/>
          <a:lstStyle/>
          <a:p>
            <a:r>
              <a:rPr lang="nl-NL" sz="6260" dirty="0">
                <a:solidFill>
                  <a:srgbClr val="FFC000"/>
                </a:solidFill>
                <a:latin typeface="Garamond" panose="02020404030301010803" pitchFamily="18" charset="0"/>
              </a:rPr>
              <a:t>Rationele overtuigingsstrategieën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49527" y="2962984"/>
            <a:ext cx="16757399" cy="8124531"/>
          </a:xfrm>
        </p:spPr>
        <p:txBody>
          <a:bodyPr/>
          <a:lstStyle/>
          <a:p>
            <a:pPr marL="0" indent="0"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Verwijzen  naar feiten</a:t>
            </a:r>
          </a:p>
          <a:p>
            <a:pPr marL="0" indent="0">
              <a:buNone/>
            </a:pPr>
            <a:r>
              <a:rPr lang="nl-NL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Verwijzen </a:t>
            </a: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naar persoonlijke ervaringen</a:t>
            </a:r>
          </a:p>
          <a:p>
            <a:pPr marL="0" indent="0">
              <a:buNone/>
            </a:pPr>
            <a:r>
              <a:rPr lang="nl-NL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Gebruik </a:t>
            </a: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van sterke taal </a:t>
            </a:r>
            <a:r>
              <a:rPr lang="nl-NL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(frames, metaforen</a:t>
            </a: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, veel bijvoeglijke naamwoorden e.d.)</a:t>
            </a:r>
          </a:p>
          <a:p>
            <a:pPr marL="0" indent="0">
              <a:buNone/>
            </a:pPr>
            <a:r>
              <a:rPr lang="nl-NL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Gebruik </a:t>
            </a: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van </a:t>
            </a:r>
            <a:r>
              <a:rPr lang="nl-NL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disclaimers</a:t>
            </a: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nl-NL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Stereotyperen</a:t>
            </a: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, stigmatiseren</a:t>
            </a:r>
          </a:p>
          <a:p>
            <a:pPr marL="0" indent="0">
              <a:buNone/>
            </a:pPr>
            <a:r>
              <a:rPr lang="nl-NL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Beschuldigen </a:t>
            </a: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(meestal indirect)</a:t>
            </a:r>
          </a:p>
          <a:p>
            <a:pPr marL="0" indent="0"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60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45" y="-1126269"/>
            <a:ext cx="12011441" cy="1126269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456" y="-2641788"/>
            <a:ext cx="19126048" cy="1912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Tractoren woensdag verboden bij boerenprotest in De Bilt | NU - Het laatste  nieuws het eerst op NU.n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132" y="0"/>
            <a:ext cx="19513550" cy="9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754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-1811474"/>
            <a:ext cx="17345378" cy="1156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0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831" y="-91980"/>
            <a:ext cx="11254602" cy="3740328"/>
          </a:xfrm>
        </p:spPr>
        <p:txBody>
          <a:bodyPr/>
          <a:lstStyle/>
          <a:p>
            <a:r>
              <a:rPr lang="nl-NL" sz="8536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nl-NL" sz="8536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nl-NL" sz="8536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Framing </a:t>
            </a:r>
            <a:r>
              <a:rPr lang="nl-NL" sz="8536" dirty="0">
                <a:solidFill>
                  <a:srgbClr val="FFC000"/>
                </a:solidFill>
                <a:latin typeface="Garamond" panose="02020404030301010803" pitchFamily="18" charset="0"/>
              </a:rPr>
              <a:t>boeren</a:t>
            </a:r>
            <a:br>
              <a:rPr lang="nl-NL" sz="8536" dirty="0">
                <a:solidFill>
                  <a:srgbClr val="FFC000"/>
                </a:solidFill>
                <a:latin typeface="Garamond" panose="02020404030301010803" pitchFamily="18" charset="0"/>
              </a:rPr>
            </a:br>
            <a:r>
              <a:rPr lang="nl-NL" sz="9599" dirty="0">
                <a:solidFill>
                  <a:schemeClr val="tx1"/>
                </a:solidFill>
                <a:latin typeface="Garamond" panose="02020404030301010803" pitchFamily="18" charset="0"/>
              </a:rPr>
              <a:t/>
            </a:r>
            <a:br>
              <a:rPr lang="nl-NL" sz="9599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nl-NL" sz="9599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5100" y="574407"/>
            <a:ext cx="14886827" cy="7018859"/>
          </a:xfrm>
        </p:spPr>
        <p:txBody>
          <a:bodyPr/>
          <a:lstStyle/>
          <a:p>
            <a:pPr marL="0" indent="0">
              <a:buNone/>
            </a:pPr>
            <a:endParaRPr lang="nl-NL" sz="4399" b="1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nl-NL" sz="4399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nl-NL" sz="4399" b="1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nl-NL" sz="4399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Boeren </a:t>
            </a:r>
            <a:r>
              <a:rPr lang="nl-NL" sz="4399" b="1" dirty="0">
                <a:solidFill>
                  <a:schemeClr val="bg1"/>
                </a:solidFill>
                <a:latin typeface="Garamond" panose="02020404030301010803" pitchFamily="18" charset="0"/>
              </a:rPr>
              <a:t>zijn natuurvernielers</a:t>
            </a:r>
          </a:p>
          <a:p>
            <a:pPr marL="0" indent="0">
              <a:buNone/>
            </a:pPr>
            <a:r>
              <a:rPr lang="nl-NL" sz="4399" dirty="0">
                <a:solidFill>
                  <a:schemeClr val="bg1"/>
                </a:solidFill>
                <a:latin typeface="Garamond" panose="02020404030301010803" pitchFamily="18" charset="0"/>
              </a:rPr>
              <a:t>“Verreweg het grootste deel van natuurvernietigend stikstof komt </a:t>
            </a:r>
          </a:p>
          <a:p>
            <a:pPr marL="0" indent="0">
              <a:buNone/>
            </a:pPr>
            <a:r>
              <a:rPr lang="nl-NL" sz="4399" dirty="0">
                <a:solidFill>
                  <a:schemeClr val="bg1"/>
                </a:solidFill>
                <a:latin typeface="Garamond" panose="02020404030301010803" pitchFamily="18" charset="0"/>
              </a:rPr>
              <a:t>van de landbouw”</a:t>
            </a:r>
          </a:p>
          <a:p>
            <a:pPr marL="0" indent="0">
              <a:buNone/>
            </a:pPr>
            <a:endParaRPr lang="nl-NL" sz="4399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nl-NL" sz="4399" b="1" dirty="0">
                <a:solidFill>
                  <a:schemeClr val="bg1"/>
                </a:solidFill>
                <a:latin typeface="Garamond" panose="02020404030301010803" pitchFamily="18" charset="0"/>
              </a:rPr>
              <a:t>Boeren zijn onmisbaar </a:t>
            </a:r>
          </a:p>
          <a:p>
            <a:pPr marL="0" indent="0">
              <a:buNone/>
            </a:pPr>
            <a:r>
              <a:rPr lang="nl-NL" sz="4399" dirty="0">
                <a:solidFill>
                  <a:schemeClr val="bg1"/>
                </a:solidFill>
                <a:latin typeface="Garamond" panose="02020404030301010803" pitchFamily="18" charset="0"/>
              </a:rPr>
              <a:t>“Nooit meer honger, dank zij de Nederlandse boeren”</a:t>
            </a:r>
          </a:p>
          <a:p>
            <a:pPr marL="0" indent="0">
              <a:buNone/>
            </a:pPr>
            <a:endParaRPr lang="nl-NL" sz="4399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85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spect="1" noChangeArrowheads="1"/>
          </p:cNvSpPr>
          <p:nvPr/>
        </p:nvSpPr>
        <p:spPr bwMode="auto">
          <a:xfrm>
            <a:off x="2050079" y="639921"/>
            <a:ext cx="14344347" cy="839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90" tIns="65045" rIns="130090" bIns="65045" numCol="1" anchor="t" anchorCtr="0" compatLnSpc="1">
            <a:prstTxWarp prst="textNoShape">
              <a:avLst/>
            </a:prstTxWarp>
            <a:spAutoFit/>
          </a:bodyPr>
          <a:lstStyle>
            <a:lvl1pPr marL="252413" indent="-252413" algn="l" rtl="0" eaLnBrk="0" fontAlgn="base" hangingPunct="0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4" charset="2"/>
              <a:buChar char="§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1pPr>
            <a:lvl2pPr marL="982663" indent="-285750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2pPr>
            <a:lvl3pPr marL="1879600" indent="-319088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3pPr>
            <a:lvl4pPr marL="2692400" indent="-360363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4pPr>
            <a:lvl5pPr marL="3405188" indent="-352425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553"/>
              </a:lnSpc>
              <a:spcBef>
                <a:spcPts val="0"/>
              </a:spcBef>
              <a:buNone/>
            </a:pPr>
            <a:endParaRPr lang="nl-NL" sz="7683" b="1" dirty="0">
              <a:solidFill>
                <a:srgbClr val="FFC000"/>
              </a:solidFill>
              <a:latin typeface="Garamond" panose="02020404030301010803" pitchFamily="18" charset="0"/>
              <a:ea typeface="Arial" pitchFamily="4" charset="0"/>
              <a:cs typeface="Arial" pitchFamily="4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6829" b="1" dirty="0">
                <a:solidFill>
                  <a:srgbClr val="FFC000"/>
                </a:solidFill>
                <a:latin typeface="Garamond" panose="02020404030301010803" pitchFamily="18" charset="0"/>
                <a:ea typeface="Arial" pitchFamily="4" charset="0"/>
                <a:cs typeface="Arial" pitchFamily="4" charset="0"/>
              </a:rPr>
              <a:t>Richtlijnen voor dialoog</a:t>
            </a:r>
            <a:endParaRPr lang="nl-NL" sz="6829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marL="0">
              <a:lnSpc>
                <a:spcPts val="4553"/>
              </a:lnSpc>
              <a:spcBef>
                <a:spcPts val="0"/>
              </a:spcBef>
            </a:pPr>
            <a:endParaRPr lang="nl-NL" sz="2845" dirty="0">
              <a:solidFill>
                <a:srgbClr val="B3AE2E"/>
              </a:solidFill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Luister met aandacht en respect.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Vraag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door tot de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ander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zich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gehoord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voelt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en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jij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begrijpt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wat de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ander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bedoelt</a:t>
            </a: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Erken meerdere perspectieven</a:t>
            </a: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Geef emoties de ruimte en neem ze serieus</a:t>
            </a: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…</a:t>
            </a:r>
          </a:p>
          <a:p>
            <a:pPr>
              <a:lnSpc>
                <a:spcPts val="4553"/>
              </a:lnSpc>
              <a:spcBef>
                <a:spcPts val="0"/>
              </a:spcBef>
            </a:pP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…</a:t>
            </a: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18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spect="1" noChangeArrowheads="1"/>
          </p:cNvSpPr>
          <p:nvPr/>
        </p:nvSpPr>
        <p:spPr bwMode="auto">
          <a:xfrm>
            <a:off x="2050079" y="639920"/>
            <a:ext cx="14344347" cy="1015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90" tIns="65045" rIns="130090" bIns="65045" numCol="1" anchor="t" anchorCtr="0" compatLnSpc="1">
            <a:prstTxWarp prst="textNoShape">
              <a:avLst/>
            </a:prstTxWarp>
            <a:spAutoFit/>
          </a:bodyPr>
          <a:lstStyle>
            <a:lvl1pPr marL="252413" indent="-252413" algn="l" rtl="0" eaLnBrk="0" fontAlgn="base" hangingPunct="0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4" charset="2"/>
              <a:buChar char="§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1pPr>
            <a:lvl2pPr marL="982663" indent="-285750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2pPr>
            <a:lvl3pPr marL="1879600" indent="-319088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3pPr>
            <a:lvl4pPr marL="2692400" indent="-360363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4pPr>
            <a:lvl5pPr marL="3405188" indent="-352425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553"/>
              </a:lnSpc>
              <a:spcBef>
                <a:spcPts val="0"/>
              </a:spcBef>
              <a:buNone/>
            </a:pPr>
            <a:endParaRPr lang="nl-NL" sz="7683" b="1" dirty="0">
              <a:solidFill>
                <a:srgbClr val="FFC000"/>
              </a:solidFill>
              <a:latin typeface="Garamond" panose="02020404030301010803" pitchFamily="18" charset="0"/>
              <a:ea typeface="Arial" pitchFamily="4" charset="0"/>
              <a:cs typeface="Arial" pitchFamily="4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6829" b="1" dirty="0">
                <a:solidFill>
                  <a:srgbClr val="FFC000"/>
                </a:solidFill>
                <a:latin typeface="Garamond" panose="02020404030301010803" pitchFamily="18" charset="0"/>
                <a:ea typeface="Arial" pitchFamily="4" charset="0"/>
                <a:cs typeface="Arial" pitchFamily="4" charset="0"/>
              </a:rPr>
              <a:t>Richtlijnen voor dialoog</a:t>
            </a:r>
            <a:endParaRPr lang="nl-NL" sz="6829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marL="0">
              <a:lnSpc>
                <a:spcPts val="4553"/>
              </a:lnSpc>
              <a:spcBef>
                <a:spcPts val="0"/>
              </a:spcBef>
            </a:pPr>
            <a:endParaRPr lang="nl-NL" sz="2845" dirty="0">
              <a:solidFill>
                <a:srgbClr val="B3AE2E"/>
              </a:solidFill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Luister met aandacht en respect.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Vraag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door tot de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ander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zich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gehoord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voelt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en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jij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begrijpt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wat de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ander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bedoelt</a:t>
            </a: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Erken meerdere perspectieven</a:t>
            </a: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Geef emoties de ruimte en neem ze serieus</a:t>
            </a: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Exploreer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onderliggende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waarden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, 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normen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aannames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GB" sz="4553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angsten</a:t>
            </a:r>
            <a:r>
              <a:rPr lang="en-GB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GB" sz="4553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behoeften</a:t>
            </a:r>
            <a:r>
              <a:rPr lang="en-GB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 die in het </a:t>
            </a:r>
            <a:r>
              <a:rPr lang="en-GB" sz="4553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geding</a:t>
            </a:r>
            <a:r>
              <a:rPr lang="en-GB" sz="4553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zijn</a:t>
            </a: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>
              <a:lnSpc>
                <a:spcPts val="4553"/>
              </a:lnSpc>
              <a:spcBef>
                <a:spcPts val="0"/>
              </a:spcBef>
            </a:pP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…</a:t>
            </a:r>
          </a:p>
          <a:p>
            <a:pPr>
              <a:lnSpc>
                <a:spcPts val="4553"/>
              </a:lnSpc>
              <a:spcBef>
                <a:spcPts val="0"/>
              </a:spcBef>
            </a:pP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…</a:t>
            </a: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833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spect="1" noChangeArrowheads="1"/>
          </p:cNvSpPr>
          <p:nvPr/>
        </p:nvSpPr>
        <p:spPr bwMode="auto">
          <a:xfrm>
            <a:off x="2050078" y="618982"/>
            <a:ext cx="12203711" cy="839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90" tIns="65045" rIns="130090" bIns="65045" numCol="1" anchor="t" anchorCtr="0" compatLnSpc="1">
            <a:prstTxWarp prst="textNoShape">
              <a:avLst/>
            </a:prstTxWarp>
            <a:spAutoFit/>
          </a:bodyPr>
          <a:lstStyle>
            <a:lvl1pPr marL="252413" indent="-252413" algn="l" rtl="0" eaLnBrk="0" fontAlgn="base" hangingPunct="0">
              <a:lnSpc>
                <a:spcPts val="25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4" charset="2"/>
              <a:buChar char="§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ヒラギノ角ゴ Pro W3" pitchFamily="4" charset="-128"/>
              </a:defRPr>
            </a:lvl1pPr>
            <a:lvl2pPr marL="982663" indent="-285750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2pPr>
            <a:lvl3pPr marL="1879600" indent="-319088" algn="l" rtl="0" eaLnBrk="0" fontAlgn="base" hangingPunct="0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3pPr>
            <a:lvl4pPr marL="2692400" indent="-360363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4pPr>
            <a:lvl5pPr marL="3405188" indent="-352425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SzPct val="115000"/>
              <a:buFont typeface="Verdana" pitchFamily="4" charset="0"/>
              <a:buChar char="●"/>
              <a:defRPr sz="2200" kern="1200">
                <a:solidFill>
                  <a:schemeClr val="bg2"/>
                </a:solidFill>
                <a:latin typeface="Verdana" pitchFamily="34" charset="0"/>
                <a:ea typeface="ヒラギノ角ゴ Pro W3" pitchFamily="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553"/>
              </a:lnSpc>
              <a:spcBef>
                <a:spcPts val="0"/>
              </a:spcBef>
              <a:buNone/>
            </a:pPr>
            <a:endParaRPr lang="nl-NL" sz="7683" b="1" dirty="0">
              <a:solidFill>
                <a:srgbClr val="FFC000"/>
              </a:solidFill>
              <a:latin typeface="Garamond" panose="02020404030301010803" pitchFamily="18" charset="0"/>
              <a:ea typeface="Arial" pitchFamily="4" charset="0"/>
              <a:cs typeface="Arial" pitchFamily="4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6829" b="1" dirty="0">
                <a:solidFill>
                  <a:srgbClr val="FFC000"/>
                </a:solidFill>
                <a:latin typeface="Garamond" panose="02020404030301010803" pitchFamily="18" charset="0"/>
                <a:ea typeface="Arial" pitchFamily="4" charset="0"/>
                <a:cs typeface="Arial" pitchFamily="4" charset="0"/>
              </a:rPr>
              <a:t>Richtlijnen voor dialoog</a:t>
            </a:r>
            <a:endParaRPr lang="nl-NL" sz="6829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marL="0">
              <a:lnSpc>
                <a:spcPts val="4553"/>
              </a:lnSpc>
              <a:spcBef>
                <a:spcPts val="0"/>
              </a:spcBef>
            </a:pPr>
            <a:endParaRPr lang="nl-NL" sz="2845" dirty="0">
              <a:solidFill>
                <a:srgbClr val="B3AE2E"/>
              </a:solidFill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nl-NL" sz="3414" dirty="0">
              <a:solidFill>
                <a:schemeClr val="bg1"/>
              </a:solidFill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Luister met aandacht en respect. </a:t>
            </a: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nl-NL" sz="4553" dirty="0">
                <a:solidFill>
                  <a:schemeClr val="bg1"/>
                </a:solidFill>
                <a:latin typeface="Garamond" panose="02020404030301010803" pitchFamily="18" charset="0"/>
              </a:rPr>
              <a:t>Erken meerdere perspectieven</a:t>
            </a: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nl-NL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Geef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emoties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de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ruimte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en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neem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ze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serieus</a:t>
            </a: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Exploreer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onderliggende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normen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aannames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angsten</a:t>
            </a: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ts val="4553"/>
              </a:lnSpc>
              <a:spcBef>
                <a:spcPts val="0"/>
              </a:spcBef>
              <a:buNone/>
            </a:pP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Werk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samen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toe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naar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een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concrete,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haalbare</a:t>
            </a:r>
            <a:r>
              <a:rPr lang="en-GB" sz="4553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4553" dirty="0" err="1">
                <a:solidFill>
                  <a:schemeClr val="bg1"/>
                </a:solidFill>
                <a:latin typeface="Garamond" panose="02020404030301010803" pitchFamily="18" charset="0"/>
              </a:rPr>
              <a:t>vervolgstap</a:t>
            </a:r>
            <a:endParaRPr lang="en-GB" sz="4553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659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Didactief | Gelijkere kansen, dankzij schaduwonderwij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5016"/>
            <a:ext cx="17562286" cy="1170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3047999" y="6154587"/>
            <a:ext cx="118581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Dank u wel!</a:t>
            </a:r>
            <a:endParaRPr lang="en-US" sz="1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82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663143" y="7292877"/>
            <a:ext cx="16163957" cy="5818213"/>
          </a:xfrm>
        </p:spPr>
        <p:txBody>
          <a:bodyPr/>
          <a:lstStyle/>
          <a:p>
            <a:endParaRPr lang="nl-NL"/>
          </a:p>
        </p:txBody>
      </p:sp>
      <p:pic>
        <p:nvPicPr>
          <p:cNvPr id="3074" name="Picture 2" descr="The Daily Mail has turned against the anti-vaxxers it used to champion |  Polly Toynbee | The Guar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" y="-1"/>
            <a:ext cx="17345378" cy="104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3020638" y="6147978"/>
            <a:ext cx="11832433" cy="80881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8" name="Picture 4" descr="Zoönosen - ZonM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" y="9033"/>
            <a:ext cx="17345378" cy="974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74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79057" y="9180375"/>
            <a:ext cx="9956593" cy="886242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050" name="Picture 2" descr="Zware obesitas? &amp;#39;Dan heb je medicijnen of een ingreep nodig&amp;#39; | RTL Nieu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" y="-1"/>
            <a:ext cx="17345378" cy="975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t="9770" r="101" b="-2171"/>
          <a:stretch/>
        </p:blipFill>
        <p:spPr>
          <a:xfrm>
            <a:off x="0" y="-252741"/>
            <a:ext cx="17348200" cy="13422622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316E40-29D0-4EAC-87E6-7060EBD6D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3865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asis N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gemeen RU instituut" id="{5533DB8F-6444-4242-9A58-1B400F2640C7}" vid="{8B611EC8-E702-C145-B978-AF6E295C8019}"/>
    </a:ext>
  </a:extLst>
</a:theme>
</file>

<file path=ppt/theme/theme2.xml><?xml version="1.0" encoding="utf-8"?>
<a:theme xmlns:a="http://schemas.openxmlformats.org/drawingml/2006/main" name="Titel N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gemeen RU instituut" id="{5533DB8F-6444-4242-9A58-1B400F2640C7}" vid="{720EF32B-803F-7945-ADB5-47867FCE6343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F6B4E2521FDA49B80F801F123DBDAA" ma:contentTypeVersion="12" ma:contentTypeDescription="Een nieuw document maken." ma:contentTypeScope="" ma:versionID="c2036e2286a6342a11cb72b93d177c29">
  <xsd:schema xmlns:xsd="http://www.w3.org/2001/XMLSchema" xmlns:xs="http://www.w3.org/2001/XMLSchema" xmlns:p="http://schemas.microsoft.com/office/2006/metadata/properties" xmlns:ns2="45f6ce90-ba85-4ef2-b43f-c64448cd95eb" xmlns:ns3="d9a136a0-411f-4326-9b12-3745f52e8a12" xmlns:ns4="ec92e5b9-f42a-4a25-a256-2c6b235286eb" targetNamespace="http://schemas.microsoft.com/office/2006/metadata/properties" ma:root="true" ma:fieldsID="0626dfe20989eb1ab1491e1be789b5c5" ns2:_="" ns3:_="" ns4:_="">
    <xsd:import namespace="45f6ce90-ba85-4ef2-b43f-c64448cd95eb"/>
    <xsd:import namespace="d9a136a0-411f-4326-9b12-3745f52e8a12"/>
    <xsd:import namespace="ec92e5b9-f42a-4a25-a256-2c6b235286e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Details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6ce90-ba85-4ef2-b43f-c64448cd95e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a136a0-411f-4326-9b12-3745f52e8a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2e5b9-f42a-4a25-a256-2c6b235286e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0442E6-010B-4123-B732-72A6D30A7EBE}"/>
</file>

<file path=customXml/itemProps2.xml><?xml version="1.0" encoding="utf-8"?>
<ds:datastoreItem xmlns:ds="http://schemas.openxmlformats.org/officeDocument/2006/customXml" ds:itemID="{79005EF4-28DE-4377-AB32-D2B46D4371E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5955</TotalTime>
  <Words>850</Words>
  <Application>Microsoft Office PowerPoint</Application>
  <PresentationFormat>Aangepast</PresentationFormat>
  <Paragraphs>218</Paragraphs>
  <Slides>54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54</vt:i4>
      </vt:variant>
    </vt:vector>
  </HeadingPairs>
  <TitlesOfParts>
    <vt:vector size="66" baseType="lpstr">
      <vt:lpstr>Arial</vt:lpstr>
      <vt:lpstr>Calibri</vt:lpstr>
      <vt:lpstr>Courier New</vt:lpstr>
      <vt:lpstr>Garamond</vt:lpstr>
      <vt:lpstr>Helvetica</vt:lpstr>
      <vt:lpstr>Kozuka Gothic Pro L</vt:lpstr>
      <vt:lpstr>Times New Roman</vt:lpstr>
      <vt:lpstr>Verdana</vt:lpstr>
      <vt:lpstr>Wingdings</vt:lpstr>
      <vt:lpstr>ヒラギノ角ゴ Pro W3</vt:lpstr>
      <vt:lpstr>1_Basis NL</vt:lpstr>
      <vt:lpstr>Titel NL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Framing</vt:lpstr>
      <vt:lpstr> Framing natuur</vt:lpstr>
      <vt:lpstr>PowerPoint-presentatie</vt:lpstr>
      <vt:lpstr>PowerPoint-presentatie</vt:lpstr>
      <vt:lpstr>De neiging tot zelfreferentialiteit verklaart waarom: </vt:lpstr>
      <vt:lpstr>PowerPoint-presentatie</vt:lpstr>
      <vt:lpstr>PowerPoint-presentatie</vt:lpstr>
      <vt:lpstr>PowerPoint-presentatie</vt:lpstr>
      <vt:lpstr>PowerPoint-presentatie</vt:lpstr>
      <vt:lpstr>PowerPoint-presentatie</vt:lpstr>
      <vt:lpstr>Vier vormen van luisteren Scharmer (Theorie U)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Vragen van burgers </vt:lpstr>
      <vt:lpstr>PowerPoint-presentatie</vt:lpstr>
      <vt:lpstr>PowerPoint-presentatie</vt:lpstr>
      <vt:lpstr>Rationele overtuigingsstrategieën</vt:lpstr>
      <vt:lpstr>PowerPoint-presentatie</vt:lpstr>
      <vt:lpstr>PowerPoint-presentatie</vt:lpstr>
      <vt:lpstr> Framing boeren  </vt:lpstr>
      <vt:lpstr>PowerPoint-presentatie</vt:lpstr>
      <vt:lpstr>PowerPoint-presentatie</vt:lpstr>
      <vt:lpstr>PowerPoint-presentatie</vt:lpstr>
      <vt:lpstr>PowerPoint-presentatie</vt:lpstr>
    </vt:vector>
  </TitlesOfParts>
  <Company>Radboud Universiteit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Kramer, I.J. (Ilja)</dc:creator>
  <cp:lastModifiedBy>Aarts, M.N.C. (Noelle)</cp:lastModifiedBy>
  <cp:revision>230</cp:revision>
  <cp:lastPrinted>2022-05-02T13:28:50Z</cp:lastPrinted>
  <dcterms:created xsi:type="dcterms:W3CDTF">2017-03-20T10:37:47Z</dcterms:created>
  <dcterms:modified xsi:type="dcterms:W3CDTF">2022-11-21T10:27:28Z</dcterms:modified>
</cp:coreProperties>
</file>