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  <p:sldMasterId id="2147483695" r:id="rId5"/>
  </p:sldMasterIdLst>
  <p:notesMasterIdLst>
    <p:notesMasterId r:id="rId22"/>
  </p:notesMasterIdLst>
  <p:sldIdLst>
    <p:sldId id="269" r:id="rId6"/>
    <p:sldId id="713" r:id="rId7"/>
    <p:sldId id="720" r:id="rId8"/>
    <p:sldId id="714" r:id="rId9"/>
    <p:sldId id="715" r:id="rId10"/>
    <p:sldId id="719" r:id="rId11"/>
    <p:sldId id="716" r:id="rId12"/>
    <p:sldId id="718" r:id="rId13"/>
    <p:sldId id="717" r:id="rId14"/>
    <p:sldId id="723" r:id="rId15"/>
    <p:sldId id="724" r:id="rId16"/>
    <p:sldId id="721" r:id="rId17"/>
    <p:sldId id="725" r:id="rId18"/>
    <p:sldId id="722" r:id="rId19"/>
    <p:sldId id="694" r:id="rId20"/>
    <p:sldId id="640" r:id="rId21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26"/>
  </p:normalViewPr>
  <p:slideViewPr>
    <p:cSldViewPr snapToGrid="0" snapToObjects="1">
      <p:cViewPr varScale="1">
        <p:scale>
          <a:sx n="53" d="100"/>
          <a:sy n="53" d="100"/>
        </p:scale>
        <p:origin x="44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rien Verweij | Pino" userId="41600afa-29ef-4d0d-a98b-da227cb87164" providerId="ADAL" clId="{511A5CE4-83E5-4A87-9A43-88B71E11FA44}"/>
    <pc:docChg chg="modSld">
      <pc:chgData name="Lourien Verweij | Pino" userId="41600afa-29ef-4d0d-a98b-da227cb87164" providerId="ADAL" clId="{511A5CE4-83E5-4A87-9A43-88B71E11FA44}" dt="2022-11-24T08:29:43.856" v="0" actId="1076"/>
      <pc:docMkLst>
        <pc:docMk/>
      </pc:docMkLst>
      <pc:sldChg chg="modSp mod">
        <pc:chgData name="Lourien Verweij | Pino" userId="41600afa-29ef-4d0d-a98b-da227cb87164" providerId="ADAL" clId="{511A5CE4-83E5-4A87-9A43-88B71E11FA44}" dt="2022-11-24T08:29:43.856" v="0" actId="1076"/>
        <pc:sldMkLst>
          <pc:docMk/>
          <pc:sldMk cId="4208739389" sldId="640"/>
        </pc:sldMkLst>
        <pc:spChg chg="mod">
          <ac:chgData name="Lourien Verweij | Pino" userId="41600afa-29ef-4d0d-a98b-da227cb87164" providerId="ADAL" clId="{511A5CE4-83E5-4A87-9A43-88B71E11FA44}" dt="2022-11-24T08:29:43.856" v="0" actId="1076"/>
          <ac:spMkLst>
            <pc:docMk/>
            <pc:sldMk cId="4208739389" sldId="640"/>
            <ac:spMk id="4" creationId="{00000000-0000-0000-0000-000000000000}"/>
          </ac:spMkLst>
        </pc:spChg>
        <pc:spChg chg="mod">
          <ac:chgData name="Lourien Verweij | Pino" userId="41600afa-29ef-4d0d-a98b-da227cb87164" providerId="ADAL" clId="{511A5CE4-83E5-4A87-9A43-88B71E11FA44}" dt="2022-11-24T08:29:43.856" v="0" actId="1076"/>
          <ac:spMkLst>
            <pc:docMk/>
            <pc:sldMk cId="4208739389" sldId="640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F3D9A-6D35-A14B-B672-DCBA52ED98EA}" type="datetimeFigureOut">
              <a:rPr lang="nl-NL" smtClean="0"/>
              <a:t>24-11-2022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79F6B-7B8D-8B4B-8DCA-4A8CA7CB33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4538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800" y="288000"/>
            <a:ext cx="6840000" cy="1117203"/>
          </a:xfrm>
        </p:spPr>
        <p:txBody>
          <a:bodyPr anchor="t" anchorCtr="0"/>
          <a:lstStyle>
            <a:lvl1pPr algn="l">
              <a:lnSpc>
                <a:spcPct val="105000"/>
              </a:lnSpc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6800" y="1476000"/>
            <a:ext cx="6840000" cy="504000"/>
          </a:xfrm>
        </p:spPr>
        <p:txBody>
          <a:bodyPr anchor="t" anchorCtr="0"/>
          <a:lstStyle>
            <a:lvl1pPr marL="0" indent="0" algn="l">
              <a:buNone/>
              <a:defRPr sz="1350" b="1" i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67587C6-CEDC-394A-80DC-AE252C1DC9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3780000"/>
            <a:ext cx="1689100" cy="11176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677F0D5-048B-7243-AE3E-DF6D9C89254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988000" y="3907134"/>
            <a:ext cx="2592000" cy="216000"/>
          </a:xfrm>
        </p:spPr>
        <p:txBody>
          <a:bodyPr anchor="t" anchorCtr="0"/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/>
              <a:t>Klik om de tekst te bewerken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244FB6C-FB07-E140-B9FA-186B428E72B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192000" y="3906000"/>
            <a:ext cx="2592000" cy="216000"/>
          </a:xfrm>
        </p:spPr>
        <p:txBody>
          <a:bodyPr anchor="t" anchorCtr="0"/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/>
              <a:t>Klik om de tekst te bewerken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9A902A1-8DF5-0B45-9FFE-D3BDB2B6EF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88000" y="4147200"/>
            <a:ext cx="2592000" cy="862675"/>
          </a:xfrm>
        </p:spPr>
        <p:txBody>
          <a:bodyPr/>
          <a:lstStyle>
            <a:lvl1pPr marL="0" indent="0">
              <a:lnSpc>
                <a:spcPct val="114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Klik om de tekst te bewerken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03CBA98-153F-A24E-A41A-98B7ADBBBA1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192000" y="4147200"/>
            <a:ext cx="2592000" cy="862675"/>
          </a:xfrm>
        </p:spPr>
        <p:txBody>
          <a:bodyPr/>
          <a:lstStyle>
            <a:lvl1pPr marL="0" indent="0">
              <a:lnSpc>
                <a:spcPct val="114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Klik om de tekst te bewerken</a:t>
            </a:r>
          </a:p>
        </p:txBody>
      </p:sp>
    </p:spTree>
    <p:extLst>
      <p:ext uri="{BB962C8B-B14F-4D97-AF65-F5344CB8AC3E}">
        <p14:creationId xmlns:p14="http://schemas.microsoft.com/office/powerpoint/2010/main" val="753456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72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A574049-B121-0A42-9712-F4F4644CEBA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06799" y="813600"/>
            <a:ext cx="8330400" cy="3705266"/>
          </a:xfrm>
          <a:solidFill>
            <a:schemeClr val="accent1"/>
          </a:solidFill>
        </p:spPr>
        <p:txBody>
          <a:bodyPr lIns="1800000" tIns="360000" rIns="180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Bewerk via &gt; Tabblad Invoegen &gt; Functie Koptekst en voettekst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1C88FF7-6A4F-0447-BDFD-088CA85612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799" y="414866"/>
            <a:ext cx="8330400" cy="360000"/>
          </a:xfrm>
        </p:spPr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055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A574049-B121-0A42-9712-F4F4644CEBA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06798" y="406799"/>
            <a:ext cx="8330400" cy="4104000"/>
          </a:xfrm>
          <a:solidFill>
            <a:schemeClr val="accent1"/>
          </a:solidFill>
        </p:spPr>
        <p:txBody>
          <a:bodyPr lIns="1800000" tIns="360000" rIns="180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2B35153-722D-0B40-A341-E95B66D38E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1999" y="3312000"/>
            <a:ext cx="4320000" cy="936000"/>
          </a:xfrm>
        </p:spPr>
        <p:txBody>
          <a:bodyPr anchor="t" anchorCtr="0"/>
          <a:lstStyle>
            <a:lvl1pPr>
              <a:lnSpc>
                <a:spcPct val="95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nl-NL" noProof="1"/>
              <a:t>Voeg  hier een quote of streamer in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Bewerk via &gt; Tabblad Invoegen &gt; Functie Koptekst en voettekst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097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beeldvullend me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A574049-B121-0A42-9712-F4F4644CEBAD}"/>
              </a:ext>
            </a:extLst>
          </p:cNvPr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solidFill>
            <a:schemeClr val="accent1"/>
          </a:solidFill>
        </p:spPr>
        <p:txBody>
          <a:bodyPr lIns="1800000" tIns="360000" rIns="180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2B35153-722D-0B40-A341-E95B66D38E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1999" y="3312000"/>
            <a:ext cx="4320000" cy="936000"/>
          </a:xfrm>
        </p:spPr>
        <p:txBody>
          <a:bodyPr anchor="t" anchorCtr="0"/>
          <a:lstStyle>
            <a:lvl1pPr>
              <a:lnSpc>
                <a:spcPct val="95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nl-NL" noProof="1"/>
              <a:t>Voeg  hier een quote of streamer in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Bewerk via &gt; Tabblad Invoegen &gt; Functie Koptekst en voettekst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B2516BF-1325-2145-8FDA-FFAA11457E9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60000" y="4716000"/>
            <a:ext cx="536400" cy="172800"/>
          </a:xfrm>
          <a:blipFill>
            <a:blip r:embed="rId2"/>
            <a:stretch>
              <a:fillRect/>
            </a:stretch>
          </a:blipFill>
        </p:spPr>
        <p:txBody>
          <a:bodyPr lIns="0" tIns="0" rIns="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noFill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973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0E6979FD-3AF0-6E4D-9D7F-3579175CBC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3780000"/>
            <a:ext cx="1689100" cy="11176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D3A1F62-0F13-3B4B-859D-7854E5B4C26B}"/>
              </a:ext>
            </a:extLst>
          </p:cNvPr>
          <p:cNvSpPr txBox="1"/>
          <p:nvPr userDrawn="1"/>
        </p:nvSpPr>
        <p:spPr>
          <a:xfrm>
            <a:off x="7598734" y="4551776"/>
            <a:ext cx="1260000" cy="360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nl-NL" sz="1350" b="1" noProof="1"/>
              <a:t>www.nsob.nl</a:t>
            </a:r>
          </a:p>
        </p:txBody>
      </p:sp>
    </p:spTree>
    <p:extLst>
      <p:ext uri="{BB962C8B-B14F-4D97-AF65-F5344CB8AC3E}">
        <p14:creationId xmlns:p14="http://schemas.microsoft.com/office/powerpoint/2010/main" val="276846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solidFill>
            <a:schemeClr val="accent1"/>
          </a:solidFill>
        </p:spPr>
        <p:txBody>
          <a:bodyPr lIns="1800000" tIns="360000" rIns="180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de afbeelding naar de tijdelijke aanduiding of 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54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2000" y="1080000"/>
            <a:ext cx="3456000" cy="251999"/>
          </a:xfrm>
        </p:spPr>
        <p:txBody>
          <a:bodyPr anchor="t" anchorCtr="0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/>
              <a:t>Klik om de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2000" y="1345018"/>
            <a:ext cx="3456000" cy="316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16002" y="1082210"/>
            <a:ext cx="3456000" cy="251999"/>
          </a:xfrm>
        </p:spPr>
        <p:txBody>
          <a:bodyPr anchor="t" anchorCtr="0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/>
              <a:t>Klik om de tekst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03" y="1353175"/>
            <a:ext cx="3455998" cy="316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Bewerk via &gt; Tabblad Invoegen &gt; Functie Koptekst en voettekst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3B2C7D68-B673-034B-BABD-DE1BDD7F8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00" y="414000"/>
            <a:ext cx="7200000" cy="61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897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Bewerk via &gt; Tabblad Invoegen &gt; Functie Koptekst en voettekst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4641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Bewerk via &gt; Tabblad Invoegen &gt; Functie Koptekst en voettekst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2351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9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013"/>
          </a:p>
        </p:txBody>
      </p:sp>
      <p:sp>
        <p:nvSpPr>
          <p:cNvPr id="10" name="Rechthoek 9"/>
          <p:cNvSpPr/>
          <p:nvPr userDrawn="1"/>
        </p:nvSpPr>
        <p:spPr>
          <a:xfrm>
            <a:off x="0" y="486000"/>
            <a:ext cx="9144900" cy="4657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013"/>
          </a:p>
        </p:txBody>
      </p:sp>
      <p:sp>
        <p:nvSpPr>
          <p:cNvPr id="8" name="Rechthoek 7"/>
          <p:cNvSpPr/>
          <p:nvPr userDrawn="1"/>
        </p:nvSpPr>
        <p:spPr>
          <a:xfrm>
            <a:off x="0" y="485999"/>
            <a:ext cx="9144900" cy="334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013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1" y="270000"/>
            <a:ext cx="1513601" cy="54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1999" y="810000"/>
            <a:ext cx="4572393" cy="3018599"/>
          </a:xfrm>
        </p:spPr>
        <p:txBody>
          <a:bodyPr anchor="ctr" anchorCtr="0">
            <a:normAutofit/>
          </a:bodyPr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31999" y="4044601"/>
            <a:ext cx="4572393" cy="547641"/>
          </a:xfrm>
        </p:spPr>
        <p:txBody>
          <a:bodyPr lIns="0" tIns="0" rIns="0" bIns="0"/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436394" y="1240632"/>
            <a:ext cx="3276505" cy="335161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9451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4203">
          <p15:clr>
            <a:srgbClr val="FBAE40"/>
          </p15:clr>
        </p15:guide>
        <p15:guide id="3" orient="horz" pos="397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F125-8D2F-407C-A946-0B214A077F46}" type="datetime1">
              <a:rPr lang="nl-BE" smtClean="0"/>
              <a:t>24/11/2022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Faculteit, departement, dienst …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43244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tekst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000" y="414000"/>
            <a:ext cx="7200000" cy="612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Bewerk via &gt; Tabblad Invoegen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4300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900" cy="46556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013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999" y="1350000"/>
            <a:ext cx="4572393" cy="1790100"/>
          </a:xfrm>
        </p:spPr>
        <p:txBody>
          <a:bodyPr anchor="b"/>
          <a:lstStyle>
            <a:lvl1pPr>
              <a:defRPr sz="3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31999" y="3269700"/>
            <a:ext cx="4572198" cy="1125900"/>
          </a:xfrm>
        </p:spPr>
        <p:txBody>
          <a:bodyPr lIns="0" tIns="0" rIns="0" bIns="0"/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6779-A426-4C6E-B33F-12BA9B572EC4}" type="datetime1">
              <a:rPr lang="nl-BE" smtClean="0"/>
              <a:t>24/11/2022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Faculteit, departement, dienst …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436394" y="438151"/>
            <a:ext cx="3276505" cy="178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436197" y="2436385"/>
            <a:ext cx="3276505" cy="178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9637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43">
          <p15:clr>
            <a:srgbClr val="FBAE40"/>
          </p15:clr>
        </p15:guide>
        <p15:guide id="2" pos="4203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999" y="1350000"/>
            <a:ext cx="4572198" cy="179010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31999" y="3269700"/>
            <a:ext cx="4572198" cy="1125900"/>
          </a:xfrm>
        </p:spPr>
        <p:txBody>
          <a:bodyPr lIns="0" tIns="0" rIns="0" bIns="0"/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F61B-1080-4D20-8EAC-F5AC55182461}" type="datetime1">
              <a:rPr lang="nl-BE" smtClean="0"/>
              <a:t>24/11/2022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Faculteit, departement, dienst …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436394" y="438151"/>
            <a:ext cx="3276505" cy="378023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0467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43">
          <p15:clr>
            <a:srgbClr val="FBAE40"/>
          </p15:clr>
        </p15:guide>
        <p15:guide id="2" pos="4203">
          <p15:clr>
            <a:srgbClr val="FBAE40"/>
          </p15:clr>
        </p15:guide>
        <p15:guide id="3" orient="horz" pos="36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4F625-24B7-4F40-98BC-AFA043082CE9}" type="datetime1">
              <a:rPr lang="nl-BE" smtClean="0"/>
              <a:t>24/11/2022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Faculteit, departement, dienst …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tekst 2"/>
          <p:cNvSpPr>
            <a:spLocks noGrp="1"/>
          </p:cNvSpPr>
          <p:nvPr>
            <p:ph idx="1"/>
          </p:nvPr>
        </p:nvSpPr>
        <p:spPr>
          <a:xfrm>
            <a:off x="432000" y="1242000"/>
            <a:ext cx="4050000" cy="33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662900" y="1242000"/>
            <a:ext cx="4050000" cy="334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32651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32001" y="1242000"/>
            <a:ext cx="4066181" cy="4050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32001" y="1707203"/>
            <a:ext cx="4066181" cy="28782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242000"/>
            <a:ext cx="4083750" cy="4050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1707203"/>
            <a:ext cx="4083750" cy="28782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2B6-1303-46D4-9581-5E95FC0B22E4}" type="datetime1">
              <a:rPr lang="nl-BE" smtClean="0"/>
              <a:t>24/11/2022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Faculteit, departement, dienst …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29906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3976-FDFC-4D8C-ACD3-BCE6A597C36A}" type="datetime1">
              <a:rPr lang="nl-BE" smtClean="0"/>
              <a:t>24/11/2022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Faculteit, departement, dienst …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10748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EA79-DE61-4EF0-8C65-B83CEE2687EB}" type="datetime1">
              <a:rPr lang="nl-BE" smtClean="0"/>
              <a:t>24/11/2022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Faculteit, departement, dienst …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32421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S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9144900" cy="4657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013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4340" y="383241"/>
            <a:ext cx="8279845" cy="3888318"/>
          </a:xfrm>
        </p:spPr>
        <p:txBody>
          <a:bodyPr anchor="ctr" anchorCtr="0">
            <a:noAutofit/>
          </a:bodyPr>
          <a:lstStyle>
            <a:lvl1pPr algn="ctr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C5B9-2DE2-43DC-AAE2-5679419BAC4A}" type="datetime1">
              <a:rPr lang="nl-BE" smtClean="0"/>
              <a:t>24/11/2022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Faculteit, departement, dienst …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3372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psomming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Bewerk via &gt; Tabblad Invoegen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035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tekst W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000" y="414000"/>
            <a:ext cx="7200000" cy="612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Bewerk via &gt; Tabblad Invoegen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400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psomming W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Bewerk via &gt; Tabblad Invoegen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9976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rechts W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800" y="414865"/>
            <a:ext cx="3816000" cy="612000"/>
          </a:xfrm>
        </p:spPr>
        <p:txBody>
          <a:bodyPr/>
          <a:lstStyle>
            <a:lvl1pPr>
              <a:defRPr sz="1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802" y="1404000"/>
            <a:ext cx="3816000" cy="3106799"/>
          </a:xfrm>
        </p:spPr>
        <p:txBody>
          <a:bodyPr/>
          <a:lstStyle>
            <a:lvl1pPr marL="288000" indent="-288000">
              <a:buFont typeface="+mj-lt"/>
              <a:buAutoNum type="arabicPeriod"/>
              <a:defRPr/>
            </a:lvl1pPr>
            <a:lvl2pPr marL="576000" indent="-288000">
              <a:buFont typeface="+mj-lt"/>
              <a:buAutoNum type="arabicPeriod"/>
              <a:defRPr/>
            </a:lvl2pPr>
            <a:lvl3pPr marL="864000" indent="-288000">
              <a:buFont typeface="+mj-lt"/>
              <a:buAutoNum type="arabicPeriod"/>
              <a:defRPr/>
            </a:lvl3pPr>
            <a:lvl4pPr marL="864000" indent="-288000">
              <a:buFont typeface="+mj-lt"/>
              <a:buAutoNum type="arabicPeriod"/>
              <a:defRPr/>
            </a:lvl4pPr>
            <a:lvl5pPr marL="864000" indent="-288000">
              <a:buFont typeface="+mj-lt"/>
              <a:buAutoNum type="arabi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Bewerk via &gt; Tabblad Invoegen &gt; Functie Koptekst en voettekst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18E076D-D1CD-7746-A88B-7B4E6DBA110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571999" y="406799"/>
            <a:ext cx="4165199" cy="4104000"/>
          </a:xfrm>
          <a:solidFill>
            <a:schemeClr val="accent1"/>
          </a:solidFill>
        </p:spPr>
        <p:txBody>
          <a:bodyPr lIns="360000" tIns="360000" rIns="36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de afbeelding naar de tijdelijke aanduiding of 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857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links W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00" y="414865"/>
            <a:ext cx="3816000" cy="612000"/>
          </a:xfrm>
        </p:spPr>
        <p:txBody>
          <a:bodyPr/>
          <a:lstStyle>
            <a:lvl1pPr>
              <a:defRPr sz="1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0000" y="1404000"/>
            <a:ext cx="3816000" cy="3106799"/>
          </a:xfrm>
        </p:spPr>
        <p:txBody>
          <a:bodyPr/>
          <a:lstStyle>
            <a:lvl1pPr marL="288000" indent="-288000">
              <a:buFont typeface="+mj-lt"/>
              <a:buAutoNum type="arabicPeriod"/>
              <a:defRPr/>
            </a:lvl1pPr>
            <a:lvl2pPr marL="576000" indent="-288000">
              <a:buFont typeface="+mj-lt"/>
              <a:buAutoNum type="arabicPeriod"/>
              <a:defRPr/>
            </a:lvl2pPr>
            <a:lvl3pPr marL="864000" indent="-288000">
              <a:buFont typeface="+mj-lt"/>
              <a:buAutoNum type="arabicPeriod"/>
              <a:defRPr/>
            </a:lvl3pPr>
            <a:lvl4pPr marL="864000" indent="-288000">
              <a:buFont typeface="+mj-lt"/>
              <a:buAutoNum type="arabicPeriod"/>
              <a:defRPr/>
            </a:lvl4pPr>
            <a:lvl5pPr marL="864000" indent="-288000">
              <a:buFont typeface="+mj-lt"/>
              <a:buAutoNum type="arabi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Bewerk via &gt; Tabblad Invoegen &gt; Functie Koptekst en voettekst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18E076D-D1CD-7746-A88B-7B4E6DBA110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06799" y="406799"/>
            <a:ext cx="4165199" cy="4104000"/>
          </a:xfrm>
          <a:solidFill>
            <a:schemeClr val="accent1"/>
          </a:solidFill>
        </p:spPr>
        <p:txBody>
          <a:bodyPr lIns="360000" tIns="360000" rIns="36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de afbeelding naar de tijdelijke aanduiding of 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10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rechts Blau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18E076D-D1CD-7746-A88B-7B4E6DBA110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571999" y="0"/>
            <a:ext cx="4572001" cy="5143500"/>
          </a:xfrm>
          <a:solidFill>
            <a:schemeClr val="accent1"/>
          </a:solidFill>
        </p:spPr>
        <p:txBody>
          <a:bodyPr lIns="360000" tIns="360000" rIns="36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800" y="414865"/>
            <a:ext cx="3816000" cy="612000"/>
          </a:xfrm>
        </p:spPr>
        <p:txBody>
          <a:bodyPr/>
          <a:lstStyle>
            <a:lvl1pPr>
              <a:defRPr sz="1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802" y="1404000"/>
            <a:ext cx="3816000" cy="3106799"/>
          </a:xfrm>
        </p:spPr>
        <p:txBody>
          <a:bodyPr/>
          <a:lstStyle>
            <a:lvl1pPr marL="288000" indent="-288000">
              <a:buFont typeface="+mj-lt"/>
              <a:buAutoNum type="arabicPeriod"/>
              <a:defRPr/>
            </a:lvl1pPr>
            <a:lvl2pPr marL="576000" indent="-288000">
              <a:buFont typeface="+mj-lt"/>
              <a:buAutoNum type="arabicPeriod"/>
              <a:defRPr/>
            </a:lvl2pPr>
            <a:lvl3pPr marL="864000" indent="-288000">
              <a:buFont typeface="+mj-lt"/>
              <a:buAutoNum type="arabicPeriod"/>
              <a:defRPr/>
            </a:lvl3pPr>
            <a:lvl4pPr marL="864000" indent="-288000">
              <a:buFont typeface="+mj-lt"/>
              <a:buAutoNum type="arabicPeriod"/>
              <a:defRPr/>
            </a:lvl4pPr>
            <a:lvl5pPr marL="864000" indent="-288000">
              <a:buFont typeface="+mj-lt"/>
              <a:buAutoNum type="arabi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Bewerk via &gt; Tabblad Invoegen &gt; Functie Koptekst en voettekst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2499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links Blau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18E076D-D1CD-7746-A88B-7B4E6DBA110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" y="0"/>
            <a:ext cx="4571999" cy="5143500"/>
          </a:xfrm>
          <a:solidFill>
            <a:schemeClr val="accent1"/>
          </a:solidFill>
        </p:spPr>
        <p:txBody>
          <a:bodyPr lIns="360000" tIns="360000" rIns="36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00" y="414865"/>
            <a:ext cx="3816000" cy="612000"/>
          </a:xfrm>
        </p:spPr>
        <p:txBody>
          <a:bodyPr/>
          <a:lstStyle>
            <a:lvl1pPr>
              <a:defRPr sz="1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0000" y="1404000"/>
            <a:ext cx="3816000" cy="3106799"/>
          </a:xfrm>
        </p:spPr>
        <p:txBody>
          <a:bodyPr/>
          <a:lstStyle>
            <a:lvl1pPr marL="288000" indent="-288000">
              <a:buFont typeface="+mj-lt"/>
              <a:buAutoNum type="arabicPeriod"/>
              <a:defRPr/>
            </a:lvl1pPr>
            <a:lvl2pPr marL="576000" indent="-288000">
              <a:buFont typeface="+mj-lt"/>
              <a:buAutoNum type="arabicPeriod"/>
              <a:defRPr/>
            </a:lvl2pPr>
            <a:lvl3pPr marL="864000" indent="-288000">
              <a:buFont typeface="+mj-lt"/>
              <a:buAutoNum type="arabicPeriod"/>
              <a:defRPr/>
            </a:lvl3pPr>
            <a:lvl4pPr marL="864000" indent="-288000">
              <a:buFont typeface="+mj-lt"/>
              <a:buAutoNum type="arabicPeriod"/>
              <a:defRPr/>
            </a:lvl4pPr>
            <a:lvl5pPr marL="864000" indent="-288000">
              <a:buFont typeface="+mj-lt"/>
              <a:buAutoNum type="arabi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Bewerk via &gt; Tabblad Invoegen &gt; Functie Koptekst en voettekst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50ADA0D-176B-B942-972B-93FC7B88153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60000" y="4716000"/>
            <a:ext cx="532800" cy="176400"/>
          </a:xfrm>
          <a:blipFill>
            <a:blip r:embed="rId2"/>
            <a:stretch>
              <a:fillRect/>
            </a:stretch>
          </a:blipFill>
        </p:spPr>
        <p:txBody>
          <a:bodyPr lIns="0" tIns="0" rIns="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noFill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734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2000" y="414865"/>
            <a:ext cx="7200000" cy="61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00" y="1080000"/>
            <a:ext cx="7200000" cy="34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01200" y="4723200"/>
            <a:ext cx="1440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2000" y="4723200"/>
            <a:ext cx="5760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nl-NL"/>
              <a:t>Titel van de presentatie &gt; Bewerk via &gt; Tabblad Invoegen &gt; Functie Koptekst en voettekst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1200" y="4723200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B491766-7854-7040-B0C0-908DE917CE60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rcRect/>
          <a:stretch/>
        </p:blipFill>
        <p:spPr>
          <a:xfrm>
            <a:off x="360000" y="4716000"/>
            <a:ext cx="5334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5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6" r:id="rId3"/>
    <p:sldLayoutId id="2147483689" r:id="rId4"/>
    <p:sldLayoutId id="2147483690" r:id="rId5"/>
    <p:sldLayoutId id="2147483676" r:id="rId6"/>
    <p:sldLayoutId id="2147483688" r:id="rId7"/>
    <p:sldLayoutId id="2147483691" r:id="rId8"/>
    <p:sldLayoutId id="2147483692" r:id="rId9"/>
    <p:sldLayoutId id="2147483687" r:id="rId10"/>
    <p:sldLayoutId id="2147483684" r:id="rId11"/>
    <p:sldLayoutId id="2147483683" r:id="rId12"/>
    <p:sldLayoutId id="2147483685" r:id="rId13"/>
    <p:sldLayoutId id="2147483682" r:id="rId14"/>
    <p:sldLayoutId id="2147483677" r:id="rId15"/>
    <p:sldLayoutId id="2147483678" r:id="rId16"/>
    <p:sldLayoutId id="2147483679" r:id="rId17"/>
  </p:sldLayoutIdLst>
  <p:hf hdr="0" dt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05000"/>
        </a:lnSpc>
        <a:spcBef>
          <a:spcPts val="0"/>
        </a:spcBef>
        <a:spcAft>
          <a:spcPts val="20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05000"/>
        </a:lnSpc>
        <a:spcBef>
          <a:spcPts val="0"/>
        </a:spcBef>
        <a:spcAft>
          <a:spcPts val="20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05000"/>
        </a:lnSpc>
        <a:spcBef>
          <a:spcPts val="0"/>
        </a:spcBef>
        <a:spcAft>
          <a:spcPts val="20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05000"/>
        </a:lnSpc>
        <a:spcBef>
          <a:spcPts val="0"/>
        </a:spcBef>
        <a:spcAft>
          <a:spcPts val="20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05000"/>
        </a:lnSpc>
        <a:spcBef>
          <a:spcPts val="0"/>
        </a:spcBef>
        <a:spcAft>
          <a:spcPts val="20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4657500"/>
            <a:ext cx="9144000" cy="4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013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900" y="4765499"/>
            <a:ext cx="756229" cy="27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32000" y="155277"/>
            <a:ext cx="8280900" cy="864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32000" y="1242000"/>
            <a:ext cx="8280900" cy="33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080000" y="4657500"/>
            <a:ext cx="540000" cy="48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BB46EC33-4D1A-4426-91DF-270C2E654CCE}" type="datetime1">
              <a:rPr lang="nl-BE" smtClean="0"/>
              <a:t>24/11/2022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525200" y="4657500"/>
            <a:ext cx="3744900" cy="486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75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NL"/>
              <a:t>Faculteit, departement, dienst …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32000" y="4657500"/>
            <a:ext cx="486000" cy="48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161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</p:sldLayoutIdLst>
  <p:hf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/>
        <a:buChar char="•"/>
        <a:defRPr sz="15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/>
        <a:buChar char="•"/>
        <a:defRPr sz="135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/>
        <a:buChar char="•"/>
        <a:defRPr sz="135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2">
          <p15:clr>
            <a:srgbClr val="F26B43"/>
          </p15:clr>
        </p15:guide>
        <p15:guide id="2" pos="7319">
          <p15:clr>
            <a:srgbClr val="F26B43"/>
          </p15:clr>
        </p15:guide>
        <p15:guide id="3" orient="horz" pos="3857">
          <p15:clr>
            <a:srgbClr val="F26B43"/>
          </p15:clr>
        </p15:guide>
        <p15:guide id="4" pos="3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teen@nsob.n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059299-C497-7743-B279-8BC92D33A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226" y="214427"/>
            <a:ext cx="7902629" cy="1117203"/>
          </a:xfrm>
        </p:spPr>
        <p:txBody>
          <a:bodyPr/>
          <a:lstStyle/>
          <a:p>
            <a:r>
              <a:rPr lang="nl-NL" sz="4400" dirty="0">
                <a:latin typeface="Noe Text Semibold" panose="020A0700090400000002" pitchFamily="18" charset="0"/>
              </a:rPr>
              <a:t>Overleg in beweging:</a:t>
            </a:r>
            <a:br>
              <a:rPr lang="nl-NL" sz="4400" dirty="0">
                <a:latin typeface="Noe Text Semibold" panose="020A0700090400000002" pitchFamily="18" charset="0"/>
              </a:rPr>
            </a:br>
            <a:br>
              <a:rPr lang="nl-NL" sz="4400" dirty="0">
                <a:latin typeface="Noe Text Semibold" panose="020A0700090400000002" pitchFamily="18" charset="0"/>
              </a:rPr>
            </a:br>
            <a:r>
              <a:rPr lang="nl-NL" sz="2000" dirty="0">
                <a:latin typeface="Noe Text Semibold" panose="020A0700090400000002" pitchFamily="18" charset="0"/>
              </a:rPr>
              <a:t>30 jaar overleg tussen </a:t>
            </a:r>
            <a:br>
              <a:rPr lang="nl-NL" sz="2000" dirty="0">
                <a:latin typeface="Noe Text Semibold" panose="020A0700090400000002" pitchFamily="18" charset="0"/>
              </a:rPr>
            </a:br>
            <a:r>
              <a:rPr lang="nl-NL" sz="2000" dirty="0">
                <a:latin typeface="Noe Text Semibold" panose="020A0700090400000002" pitchFamily="18" charset="0"/>
              </a:rPr>
              <a:t>overheid en samenleving </a:t>
            </a:r>
            <a:br>
              <a:rPr lang="nl-NL" sz="2000" dirty="0">
                <a:latin typeface="Noe Text Semibold" panose="020A0700090400000002" pitchFamily="18" charset="0"/>
              </a:rPr>
            </a:br>
            <a:r>
              <a:rPr lang="nl-NL" sz="2000" dirty="0">
                <a:latin typeface="Noe Text Semibold" panose="020A0700090400000002" pitchFamily="18" charset="0"/>
              </a:rPr>
              <a:t>in de fysieke leefomgeving</a:t>
            </a:r>
            <a:br>
              <a:rPr lang="nl-NL" sz="4400" dirty="0">
                <a:latin typeface="Noe Text Semibold" panose="020A0700090400000002" pitchFamily="18" charset="0"/>
              </a:rPr>
            </a:br>
            <a:br>
              <a:rPr lang="nl-NL" sz="1050" dirty="0"/>
            </a:br>
            <a:endParaRPr lang="nl-NL" sz="4400" dirty="0">
              <a:latin typeface="Noe Text Semibold" panose="020A0700090400000002" pitchFamily="18" charset="0"/>
            </a:endParaRPr>
          </a:p>
        </p:txBody>
      </p:sp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D87D6EAB-2118-BA53-510B-0C54CA2A2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468" y="1109351"/>
            <a:ext cx="2657936" cy="3819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0943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A76D2B16-CF25-1102-8BA4-605C334904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600" i="1" dirty="0"/>
              <a:t>Elementen</a:t>
            </a:r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42713690-2AA1-78C4-E4E3-FF4001AA1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72000" y="1642003"/>
            <a:ext cx="3456000" cy="2336028"/>
          </a:xfrm>
        </p:spPr>
        <p:txBody>
          <a:bodyPr/>
          <a:lstStyle/>
          <a:p>
            <a:r>
              <a:rPr lang="nl-NL" dirty="0"/>
              <a:t>Ophalen</a:t>
            </a:r>
          </a:p>
          <a:p>
            <a:endParaRPr lang="nl-NL" dirty="0"/>
          </a:p>
          <a:p>
            <a:r>
              <a:rPr lang="nl-NL" dirty="0"/>
              <a:t>Uitwisselen</a:t>
            </a:r>
          </a:p>
          <a:p>
            <a:endParaRPr lang="nl-NL" dirty="0"/>
          </a:p>
          <a:p>
            <a:r>
              <a:rPr lang="nl-NL" dirty="0"/>
              <a:t>Erkennen</a:t>
            </a:r>
          </a:p>
          <a:p>
            <a:endParaRPr lang="nl-NL" dirty="0"/>
          </a:p>
          <a:p>
            <a:r>
              <a:rPr lang="nl-NL" dirty="0"/>
              <a:t>Overeenstemmen</a:t>
            </a:r>
          </a:p>
          <a:p>
            <a:endParaRPr lang="nl-NL" dirty="0"/>
          </a:p>
          <a:p>
            <a:r>
              <a:rPr lang="nl-NL" dirty="0"/>
              <a:t>Doorgeven 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8B4BC870-7BB9-A71D-15D5-F5ABFD89AB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sz="1600" i="1" dirty="0"/>
              <a:t>Werkvormen</a:t>
            </a:r>
            <a:endParaRPr lang="nl-NL" i="1" dirty="0"/>
          </a:p>
        </p:txBody>
      </p:sp>
      <p:sp>
        <p:nvSpPr>
          <p:cNvPr id="14" name="Tijdelijke aanduiding voor inhoud 13">
            <a:extLst>
              <a:ext uri="{FF2B5EF4-FFF2-40B4-BE49-F238E27FC236}">
                <a16:creationId xmlns:a16="http://schemas.microsoft.com/office/drawing/2014/main" id="{A0974FF9-FE41-9C76-7581-52121782642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Gemodereerde discussie</a:t>
            </a:r>
          </a:p>
          <a:p>
            <a:endParaRPr lang="nl-NL" dirty="0"/>
          </a:p>
          <a:p>
            <a:r>
              <a:rPr lang="nl-NL" dirty="0"/>
              <a:t>Creatieve technieken </a:t>
            </a:r>
          </a:p>
          <a:p>
            <a:endParaRPr lang="nl-NL" dirty="0"/>
          </a:p>
          <a:p>
            <a:r>
              <a:rPr lang="nl-NL" dirty="0" err="1"/>
              <a:t>Theory</a:t>
            </a:r>
            <a:r>
              <a:rPr lang="nl-NL" dirty="0"/>
              <a:t> U</a:t>
            </a:r>
          </a:p>
          <a:p>
            <a:endParaRPr lang="nl-NL" dirty="0"/>
          </a:p>
          <a:p>
            <a:r>
              <a:rPr lang="nl-NL" dirty="0"/>
              <a:t>Noordzee-overleg</a:t>
            </a:r>
          </a:p>
          <a:p>
            <a:endParaRPr lang="nl-NL" dirty="0"/>
          </a:p>
          <a:p>
            <a:r>
              <a:rPr lang="nl-NL" dirty="0" err="1"/>
              <a:t>Whole</a:t>
            </a:r>
            <a:r>
              <a:rPr lang="nl-NL" dirty="0"/>
              <a:t> system</a:t>
            </a:r>
          </a:p>
          <a:p>
            <a:endParaRPr lang="nl-NL" dirty="0"/>
          </a:p>
          <a:p>
            <a:r>
              <a:rPr lang="nl-NL" dirty="0"/>
              <a:t>Participatief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A68B4AC-EA50-F94C-17B1-7D9A2FB21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10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2C9D72-0BEE-7235-BBA2-9083D9A21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Hoe: </a:t>
            </a:r>
            <a:r>
              <a:rPr lang="nl-NL" i="1" dirty="0"/>
              <a:t>vormen voor goed overleg</a:t>
            </a:r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C7F230A-3E24-78CF-9731-4AE6362FD6C1}"/>
              </a:ext>
            </a:extLst>
          </p:cNvPr>
          <p:cNvSpPr txBox="1"/>
          <p:nvPr/>
        </p:nvSpPr>
        <p:spPr>
          <a:xfrm>
            <a:off x="2649415" y="66430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656050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A68B4AC-EA50-F94C-17B1-7D9A2FB21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11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2C9D72-0BEE-7235-BBA2-9083D9A21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Hoe: </a:t>
            </a:r>
            <a:r>
              <a:rPr lang="nl-NL" i="1" dirty="0"/>
              <a:t>veranderende verhoudingen</a:t>
            </a:r>
            <a:r>
              <a:rPr lang="nl-NL" dirty="0"/>
              <a:t> </a:t>
            </a:r>
            <a:r>
              <a:rPr lang="nl-NL" i="1" dirty="0"/>
              <a:t>tussen</a:t>
            </a:r>
            <a:r>
              <a:rPr lang="nl-NL" dirty="0"/>
              <a:t> </a:t>
            </a:r>
            <a:r>
              <a:rPr lang="nl-NL" i="1" dirty="0"/>
              <a:t>voorzitter, vorm en secretariaat</a:t>
            </a:r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C7F230A-3E24-78CF-9731-4AE6362FD6C1}"/>
              </a:ext>
            </a:extLst>
          </p:cNvPr>
          <p:cNvSpPr txBox="1"/>
          <p:nvPr/>
        </p:nvSpPr>
        <p:spPr>
          <a:xfrm>
            <a:off x="2649415" y="66430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nl-NL" sz="1200" dirty="0"/>
          </a:p>
        </p:txBody>
      </p:sp>
      <p:sp>
        <p:nvSpPr>
          <p:cNvPr id="17" name="Driehoek 16">
            <a:extLst>
              <a:ext uri="{FF2B5EF4-FFF2-40B4-BE49-F238E27FC236}">
                <a16:creationId xmlns:a16="http://schemas.microsoft.com/office/drawing/2014/main" id="{D8C3A57B-467E-4E2E-BF7D-B842B4C07A8B}"/>
              </a:ext>
            </a:extLst>
          </p:cNvPr>
          <p:cNvSpPr/>
          <p:nvPr/>
        </p:nvSpPr>
        <p:spPr>
          <a:xfrm>
            <a:off x="3040185" y="1954336"/>
            <a:ext cx="2610339" cy="1953847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5E92AA6B-70C0-2B59-8116-1CAEAC9CDD8A}"/>
              </a:ext>
            </a:extLst>
          </p:cNvPr>
          <p:cNvSpPr txBox="1"/>
          <p:nvPr/>
        </p:nvSpPr>
        <p:spPr>
          <a:xfrm>
            <a:off x="3747474" y="1633906"/>
            <a:ext cx="1289539" cy="36732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nl-NL" sz="1600" b="1" dirty="0"/>
              <a:t>Werkvorm</a:t>
            </a:r>
            <a:endParaRPr lang="nl-NL" sz="1200" b="1" dirty="0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ACBBE4D4-8A96-1BFC-B657-CA725A2EEF93}"/>
              </a:ext>
            </a:extLst>
          </p:cNvPr>
          <p:cNvSpPr txBox="1"/>
          <p:nvPr/>
        </p:nvSpPr>
        <p:spPr>
          <a:xfrm>
            <a:off x="1891319" y="3908183"/>
            <a:ext cx="1289539" cy="36732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nl-NL" sz="1600" b="1" dirty="0"/>
              <a:t>Voorzitter</a:t>
            </a:r>
            <a:endParaRPr lang="nl-NL" sz="1200" b="1" dirty="0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23D8369C-84E9-BFE9-B8F4-6B2192693D88}"/>
              </a:ext>
            </a:extLst>
          </p:cNvPr>
          <p:cNvSpPr txBox="1"/>
          <p:nvPr/>
        </p:nvSpPr>
        <p:spPr>
          <a:xfrm>
            <a:off x="5705234" y="3908182"/>
            <a:ext cx="1289539" cy="36732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nl-NL" sz="1600" b="1" dirty="0"/>
              <a:t>Secretariaat</a:t>
            </a:r>
            <a:endParaRPr lang="nl-NL" sz="1200" b="1" dirty="0"/>
          </a:p>
        </p:txBody>
      </p: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68F1321B-B354-7B01-E2F7-D60EA4DF3910}"/>
              </a:ext>
            </a:extLst>
          </p:cNvPr>
          <p:cNvCxnSpPr>
            <a:cxnSpLocks/>
          </p:cNvCxnSpPr>
          <p:nvPr/>
        </p:nvCxnSpPr>
        <p:spPr>
          <a:xfrm>
            <a:off x="3040185" y="3962887"/>
            <a:ext cx="2610339" cy="1"/>
          </a:xfrm>
          <a:prstGeom prst="line">
            <a:avLst/>
          </a:prstGeom>
          <a:ln w="1174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Afbeelding 23" descr="Afbeelding met tekst, persoon, mensen&#10;&#10;Automatisch gegenereerde beschrijving">
            <a:extLst>
              <a:ext uri="{FF2B5EF4-FFF2-40B4-BE49-F238E27FC236}">
                <a16:creationId xmlns:a16="http://schemas.microsoft.com/office/drawing/2014/main" id="{ACB1F9B2-BBC3-5FD8-C6EC-083C2D5E2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319" y="1212476"/>
            <a:ext cx="2203941" cy="1374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Afbeelding 25" descr="Afbeelding met mensen, wit, verschillende&#10;&#10;Automatisch gegenereerde beschrijving">
            <a:extLst>
              <a:ext uri="{FF2B5EF4-FFF2-40B4-BE49-F238E27FC236}">
                <a16:creationId xmlns:a16="http://schemas.microsoft.com/office/drawing/2014/main" id="{261B19A2-5779-E85A-962B-29EFB944B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197" y="922703"/>
            <a:ext cx="2081569" cy="2661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Afbeelding 27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7E7AF274-5028-325C-A161-19DC8DD59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59" y="2412765"/>
            <a:ext cx="1807993" cy="1263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3827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4ABE1C-1E02-3971-5A58-200B99E47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692" y="1774365"/>
            <a:ext cx="3404615" cy="797385"/>
          </a:xfrm>
        </p:spPr>
        <p:txBody>
          <a:bodyPr/>
          <a:lstStyle/>
          <a:p>
            <a:r>
              <a:rPr lang="nl-NL" sz="4800" i="1" dirty="0"/>
              <a:t>uitzoomen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58977C7-0D5E-8C2C-6A4E-452374A01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4792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58977C7-0D5E-8C2C-6A4E-452374A01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13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0A92100-C629-9D48-0B88-5744B9846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Uitzoomen: </a:t>
            </a:r>
            <a:r>
              <a:rPr lang="nl-NL" i="1" dirty="0"/>
              <a:t>de veranderende relatie tussen overheid en omgeving</a:t>
            </a:r>
            <a:endParaRPr lang="nl-NL" dirty="0"/>
          </a:p>
        </p:txBody>
      </p:sp>
      <p:sp>
        <p:nvSpPr>
          <p:cNvPr id="7" name="Tijdelijke aanduiding voor inhoud 11">
            <a:extLst>
              <a:ext uri="{FF2B5EF4-FFF2-40B4-BE49-F238E27FC236}">
                <a16:creationId xmlns:a16="http://schemas.microsoft.com/office/drawing/2014/main" id="{B79FB49D-C63F-E810-F5F1-0C1D02C6724B}"/>
              </a:ext>
            </a:extLst>
          </p:cNvPr>
          <p:cNvSpPr txBox="1">
            <a:spLocks/>
          </p:cNvSpPr>
          <p:nvPr/>
        </p:nvSpPr>
        <p:spPr>
          <a:xfrm>
            <a:off x="1116000" y="1403736"/>
            <a:ext cx="3456000" cy="2336028"/>
          </a:xfrm>
          <a:prstGeom prst="rect">
            <a:avLst/>
          </a:prstGeom>
        </p:spPr>
        <p:txBody>
          <a:bodyPr/>
          <a:lstStyle>
            <a:lvl1pPr marL="180000" indent="-180000" algn="l" defTabSz="6858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6858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6858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6858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6858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Schikken en plooien</a:t>
            </a:r>
          </a:p>
          <a:p>
            <a:endParaRPr lang="nl-NL" dirty="0"/>
          </a:p>
          <a:p>
            <a:r>
              <a:rPr lang="nl-NL" dirty="0"/>
              <a:t>Neocorporatisme </a:t>
            </a:r>
          </a:p>
          <a:p>
            <a:endParaRPr lang="nl-NL" dirty="0"/>
          </a:p>
          <a:p>
            <a:r>
              <a:rPr lang="nl-NL" dirty="0"/>
              <a:t>Beleidsnetwerken</a:t>
            </a:r>
          </a:p>
          <a:p>
            <a:endParaRPr lang="nl-NL" dirty="0"/>
          </a:p>
          <a:p>
            <a:r>
              <a:rPr lang="nl-NL" dirty="0"/>
              <a:t>Co-creatie en participatie 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E0772CB-9733-1E31-A785-A8A22689F61F}"/>
              </a:ext>
            </a:extLst>
          </p:cNvPr>
          <p:cNvSpPr txBox="1"/>
          <p:nvPr/>
        </p:nvSpPr>
        <p:spPr>
          <a:xfrm>
            <a:off x="5392615" y="1403736"/>
            <a:ext cx="2469661" cy="75809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nl-NL" sz="1600" b="1" dirty="0"/>
              <a:t>Politiek van overleg</a:t>
            </a:r>
          </a:p>
        </p:txBody>
      </p:sp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ED0E6816-5EB9-32E5-BE4C-2A0E5D2BF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200" y="2539564"/>
            <a:ext cx="3456000" cy="1922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6D8FB3F8-90FF-7F13-4D90-5D37F91F9055}"/>
              </a:ext>
            </a:extLst>
          </p:cNvPr>
          <p:cNvSpPr txBox="1"/>
          <p:nvPr/>
        </p:nvSpPr>
        <p:spPr>
          <a:xfrm>
            <a:off x="5392615" y="1971650"/>
            <a:ext cx="2469661" cy="75809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nl-NL" sz="1600" b="1" dirty="0"/>
              <a:t>Overleg in transitie</a:t>
            </a:r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EDD3E86C-5AEF-869D-8FFA-6E7E0F6697C1}"/>
              </a:ext>
            </a:extLst>
          </p:cNvPr>
          <p:cNvSpPr/>
          <p:nvPr/>
        </p:nvSpPr>
        <p:spPr>
          <a:xfrm>
            <a:off x="4981888" y="2495280"/>
            <a:ext cx="973435" cy="468923"/>
          </a:xfrm>
          <a:prstGeom prst="ellips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B7A7E541-B45B-7506-AAB2-D254E04636E1}"/>
              </a:ext>
            </a:extLst>
          </p:cNvPr>
          <p:cNvSpPr/>
          <p:nvPr/>
        </p:nvSpPr>
        <p:spPr>
          <a:xfrm>
            <a:off x="5040806" y="3909582"/>
            <a:ext cx="973435" cy="468923"/>
          </a:xfrm>
          <a:prstGeom prst="ellips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807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7" grpId="1" build="p"/>
      <p:bldP spid="8" grpId="0"/>
      <p:bldP spid="11" grpId="0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4ABE1C-1E02-3971-5A58-200B99E47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1753" y="1774365"/>
            <a:ext cx="4720493" cy="797385"/>
          </a:xfrm>
        </p:spPr>
        <p:txBody>
          <a:bodyPr/>
          <a:lstStyle/>
          <a:p>
            <a:r>
              <a:rPr lang="nl-NL" sz="4800" i="1" dirty="0"/>
              <a:t>vooruitkijken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58977C7-0D5E-8C2C-6A4E-452374A01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7960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00356B-6C9C-974D-B521-44331CB20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00" y="498083"/>
            <a:ext cx="7200000" cy="612000"/>
          </a:xfrm>
        </p:spPr>
        <p:txBody>
          <a:bodyPr/>
          <a:lstStyle/>
          <a:p>
            <a:r>
              <a:rPr lang="nl-NL" sz="2400" dirty="0"/>
              <a:t>Overleg in een veranderende toekomst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3DAD90-17C2-C84B-BCCB-CC7EFC5FF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000" y="1291125"/>
            <a:ext cx="7200000" cy="279831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Nieuwe vormen: Nationaal Klimaat 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Professionalisering en Positionering</a:t>
            </a:r>
          </a:p>
          <a:p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Omgaan met verschil: overbruggen en/of uitvergroten</a:t>
            </a:r>
          </a:p>
          <a:p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F1EF001-F07C-2E46-A68F-DB4D8D1E3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505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59178" y="999330"/>
            <a:ext cx="564356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57175" indent="-257175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nl-NL" sz="1500" dirty="0">
              <a:latin typeface="+mj-lt"/>
            </a:endParaRPr>
          </a:p>
          <a:p>
            <a:pPr marL="257175" indent="-257175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nl-NL" sz="1500" dirty="0">
              <a:latin typeface="+mj-lt"/>
            </a:endParaRPr>
          </a:p>
          <a:p>
            <a:pPr marL="257175" indent="-257175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nl-NL" sz="1400" dirty="0">
                <a:latin typeface="Noe Text Regular" panose="020A0400090400000002" pitchFamily="18" charset="0"/>
              </a:rPr>
              <a:t>Nederlandse School voor Openbaar Bestuur (NSOB)</a:t>
            </a:r>
          </a:p>
          <a:p>
            <a:pPr marL="257175" indent="-257175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nl-NL" sz="1400" dirty="0">
                <a:latin typeface="Noe Text Regular" panose="020A0400090400000002" pitchFamily="18" charset="0"/>
              </a:rPr>
              <a:t>Prof. Dr. Martijn van der Steen</a:t>
            </a:r>
          </a:p>
          <a:p>
            <a:pPr marL="257175" indent="-257175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nl-NL" sz="1400" dirty="0">
                <a:latin typeface="Noe Text Regular" panose="020A0400090400000002" pitchFamily="18" charset="0"/>
              </a:rPr>
              <a:t>Lange </a:t>
            </a:r>
            <a:r>
              <a:rPr lang="nl-NL" sz="1400" dirty="0" err="1">
                <a:latin typeface="Noe Text Regular" panose="020A0400090400000002" pitchFamily="18" charset="0"/>
              </a:rPr>
              <a:t>Voorhout</a:t>
            </a:r>
            <a:r>
              <a:rPr lang="nl-NL" sz="1400" dirty="0">
                <a:latin typeface="Noe Text Regular" panose="020A0400090400000002" pitchFamily="18" charset="0"/>
              </a:rPr>
              <a:t> 17</a:t>
            </a:r>
          </a:p>
          <a:p>
            <a:pPr marL="257175" indent="-257175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nl-NL" sz="1400" dirty="0">
                <a:latin typeface="Noe Text Regular" panose="020A0400090400000002" pitchFamily="18" charset="0"/>
              </a:rPr>
              <a:t>2514 EB Den Haag</a:t>
            </a:r>
          </a:p>
          <a:p>
            <a:pPr marL="257175" indent="-257175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nl-NL" sz="1400" dirty="0">
              <a:latin typeface="Noe Text Regular" panose="020A0400090400000002" pitchFamily="18" charset="0"/>
            </a:endParaRPr>
          </a:p>
          <a:p>
            <a:pPr marL="257175" indent="-257175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nl-NL" sz="1400" dirty="0">
                <a:latin typeface="Noe Text Regular" panose="020A0400090400000002" pitchFamily="18" charset="0"/>
              </a:rPr>
              <a:t>Telefoon: 06 - 41858400</a:t>
            </a:r>
          </a:p>
          <a:p>
            <a:pPr marL="257175" indent="-257175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nl-NL" sz="1400" dirty="0">
                <a:latin typeface="Noe Text Regular" panose="020A0400090400000002" pitchFamily="18" charset="0"/>
              </a:rPr>
              <a:t>Secretariaat:  070-3024910</a:t>
            </a:r>
          </a:p>
          <a:p>
            <a:pPr marL="257175" indent="-257175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nl-NL" sz="1400" dirty="0">
                <a:latin typeface="Noe Text Regular" panose="020A0400090400000002" pitchFamily="18" charset="0"/>
              </a:rPr>
              <a:t>e-mail: </a:t>
            </a:r>
            <a:r>
              <a:rPr lang="nl-NL" sz="1400" dirty="0">
                <a:latin typeface="Noe Text Regular" panose="020A0400090400000002" pitchFamily="18" charset="0"/>
                <a:hlinkClick r:id="rId3"/>
              </a:rPr>
              <a:t>steen@</a:t>
            </a:r>
            <a:r>
              <a:rPr lang="nl-NL" sz="1400" dirty="0" err="1">
                <a:latin typeface="Noe Text Regular" panose="020A0400090400000002" pitchFamily="18" charset="0"/>
                <a:hlinkClick r:id="rId3"/>
              </a:rPr>
              <a:t>nsob.nl</a:t>
            </a:r>
            <a:endParaRPr lang="nl-NL" sz="1400" dirty="0" err="1">
              <a:latin typeface="Noe Text Regular" panose="020A0400090400000002" pitchFamily="18" charset="0"/>
            </a:endParaRPr>
          </a:p>
          <a:p>
            <a:pPr marL="257175" indent="-257175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nl-NL" sz="1400" dirty="0">
                <a:latin typeface="Noe Text Regular" panose="020A0400090400000002" pitchFamily="18" charset="0"/>
              </a:rPr>
              <a:t>@martijnvdsteen</a:t>
            </a:r>
          </a:p>
          <a:p>
            <a:pPr marL="257175" indent="-257175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nl-NL" sz="210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972000" y="387330"/>
            <a:ext cx="7200000" cy="612000"/>
          </a:xfrm>
        </p:spPr>
        <p:txBody>
          <a:bodyPr/>
          <a:lstStyle/>
          <a:p>
            <a:r>
              <a:rPr lang="nl-NL" sz="3600" dirty="0">
                <a:latin typeface="Noe Text Semibold" panose="020A0700090400000002" pitchFamily="18" charset="0"/>
              </a:rPr>
              <a:t>Contactgegevens</a:t>
            </a:r>
          </a:p>
        </p:txBody>
      </p:sp>
    </p:spTree>
    <p:extLst>
      <p:ext uri="{BB962C8B-B14F-4D97-AF65-F5344CB8AC3E}">
        <p14:creationId xmlns:p14="http://schemas.microsoft.com/office/powerpoint/2010/main" val="4208739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A68B4AC-EA50-F94C-17B1-7D9A2FB21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2</a:t>
            </a:fld>
            <a:endParaRPr lang="nl-NL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D6DBB6B6-4015-4734-A1FD-DC15341461D6}"/>
              </a:ext>
            </a:extLst>
          </p:cNvPr>
          <p:cNvSpPr/>
          <p:nvPr/>
        </p:nvSpPr>
        <p:spPr>
          <a:xfrm>
            <a:off x="3387969" y="1547447"/>
            <a:ext cx="2368061" cy="16646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>
                <a:solidFill>
                  <a:sysClr val="windowText" lastClr="000000"/>
                </a:solidFill>
              </a:rPr>
              <a:t>Overleg</a:t>
            </a:r>
            <a:endParaRPr lang="nl-NL" dirty="0">
              <a:solidFill>
                <a:sysClr val="windowText" lastClr="000000"/>
              </a:solidFill>
            </a:endParaRPr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B6873180-FCB1-56DC-A55C-3B055D67762C}"/>
              </a:ext>
            </a:extLst>
          </p:cNvPr>
          <p:cNvSpPr/>
          <p:nvPr/>
        </p:nvSpPr>
        <p:spPr>
          <a:xfrm>
            <a:off x="1531815" y="554892"/>
            <a:ext cx="1649045" cy="10746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ysClr val="windowText" lastClr="000000"/>
                </a:solidFill>
              </a:rPr>
              <a:t>Omkijken</a:t>
            </a:r>
            <a:endParaRPr lang="nl-NL" sz="900" dirty="0">
              <a:solidFill>
                <a:sysClr val="windowText" lastClr="000000"/>
              </a:solidFill>
            </a:endParaRP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766E1FCC-E06C-3D2C-D20F-A8AF75A92CE3}"/>
              </a:ext>
            </a:extLst>
          </p:cNvPr>
          <p:cNvSpPr/>
          <p:nvPr/>
        </p:nvSpPr>
        <p:spPr>
          <a:xfrm>
            <a:off x="5963140" y="554892"/>
            <a:ext cx="1649045" cy="10746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ysClr val="windowText" lastClr="000000"/>
                </a:solidFill>
              </a:rPr>
              <a:t>Inzoomen</a:t>
            </a:r>
            <a:endParaRPr lang="nl-NL" sz="900" dirty="0">
              <a:solidFill>
                <a:sysClr val="windowText" lastClr="000000"/>
              </a:solidFill>
            </a:endParaRPr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CE9FFAA0-0C12-6142-824A-120A7BEABB5D}"/>
              </a:ext>
            </a:extLst>
          </p:cNvPr>
          <p:cNvSpPr/>
          <p:nvPr/>
        </p:nvSpPr>
        <p:spPr>
          <a:xfrm>
            <a:off x="5963140" y="3513992"/>
            <a:ext cx="1649045" cy="10746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500" dirty="0">
                <a:solidFill>
                  <a:sysClr val="windowText" lastClr="000000"/>
                </a:solidFill>
              </a:rPr>
              <a:t>Uitzoomen</a:t>
            </a:r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410D7ABE-8FDE-411F-DCE6-1A9D4C016F95}"/>
              </a:ext>
            </a:extLst>
          </p:cNvPr>
          <p:cNvSpPr/>
          <p:nvPr/>
        </p:nvSpPr>
        <p:spPr>
          <a:xfrm>
            <a:off x="1531815" y="3513992"/>
            <a:ext cx="1649045" cy="10746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ysClr val="windowText" lastClr="000000"/>
                </a:solidFill>
              </a:rPr>
              <a:t>Vooruit</a:t>
            </a:r>
          </a:p>
          <a:p>
            <a:pPr algn="ctr"/>
            <a:r>
              <a:rPr lang="nl-NL" sz="1600" dirty="0">
                <a:solidFill>
                  <a:sysClr val="windowText" lastClr="000000"/>
                </a:solidFill>
              </a:rPr>
              <a:t>kijken</a:t>
            </a:r>
            <a:endParaRPr lang="nl-NL" sz="9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1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4ABE1C-1E02-3971-5A58-200B99E47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692" y="1774365"/>
            <a:ext cx="3404615" cy="797385"/>
          </a:xfrm>
        </p:spPr>
        <p:txBody>
          <a:bodyPr/>
          <a:lstStyle/>
          <a:p>
            <a:r>
              <a:rPr lang="nl-NL" sz="4800" i="1" dirty="0"/>
              <a:t>omkijken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58977C7-0D5E-8C2C-6A4E-452374A01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2825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2C9D72-0BEE-7235-BBA2-9083D9A21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korte geschiedenis van overleg in de fysieke leefomgeving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A68B4AC-EA50-F94C-17B1-7D9A2FB21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4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8FADEE1-5D0B-66AD-83EE-01E360D1D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56" y="1270435"/>
            <a:ext cx="9152656" cy="3309617"/>
          </a:xfrm>
          <a:prstGeom prst="rect">
            <a:avLst/>
          </a:prstGeo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CB024BDB-B00E-7079-3CAA-48D11D603134}"/>
              </a:ext>
            </a:extLst>
          </p:cNvPr>
          <p:cNvSpPr/>
          <p:nvPr/>
        </p:nvSpPr>
        <p:spPr>
          <a:xfrm>
            <a:off x="3285950" y="2430585"/>
            <a:ext cx="981251" cy="851877"/>
          </a:xfrm>
          <a:prstGeom prst="ellips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F1D2471F-87F6-404B-1A9D-50E6D15BAF5F}"/>
              </a:ext>
            </a:extLst>
          </p:cNvPr>
          <p:cNvSpPr/>
          <p:nvPr/>
        </p:nvSpPr>
        <p:spPr>
          <a:xfrm>
            <a:off x="4813858" y="2684585"/>
            <a:ext cx="981251" cy="851877"/>
          </a:xfrm>
          <a:prstGeom prst="ellips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6CFCE46B-30E8-0FB4-64B9-4567DF56FB5D}"/>
              </a:ext>
            </a:extLst>
          </p:cNvPr>
          <p:cNvSpPr/>
          <p:nvPr/>
        </p:nvSpPr>
        <p:spPr>
          <a:xfrm>
            <a:off x="5458627" y="1757114"/>
            <a:ext cx="981251" cy="851877"/>
          </a:xfrm>
          <a:prstGeom prst="ellips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CB4110E0-7A4C-D962-4E63-8BFA54E1F0C0}"/>
              </a:ext>
            </a:extLst>
          </p:cNvPr>
          <p:cNvSpPr/>
          <p:nvPr/>
        </p:nvSpPr>
        <p:spPr>
          <a:xfrm>
            <a:off x="7301313" y="1832708"/>
            <a:ext cx="981251" cy="851877"/>
          </a:xfrm>
          <a:prstGeom prst="ellips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EC4D0835-B037-45D2-9ADE-005CFE84578E}"/>
              </a:ext>
            </a:extLst>
          </p:cNvPr>
          <p:cNvSpPr/>
          <p:nvPr/>
        </p:nvSpPr>
        <p:spPr>
          <a:xfrm>
            <a:off x="7791938" y="3576392"/>
            <a:ext cx="1187939" cy="851877"/>
          </a:xfrm>
          <a:prstGeom prst="ellips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229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A68B4AC-EA50-F94C-17B1-7D9A2FB21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5</a:t>
            </a:fld>
            <a:endParaRPr lang="nl-NL"/>
          </a:p>
        </p:txBody>
      </p:sp>
      <p:pic>
        <p:nvPicPr>
          <p:cNvPr id="7" name="Afbeelding 6" descr="Afbeelding met tafel&#10;&#10;Automatisch gegenereerde beschrijving">
            <a:extLst>
              <a:ext uri="{FF2B5EF4-FFF2-40B4-BE49-F238E27FC236}">
                <a16:creationId xmlns:a16="http://schemas.microsoft.com/office/drawing/2014/main" id="{EB2F9646-1DEF-3E85-FACA-6675F8510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624" y="0"/>
            <a:ext cx="3790752" cy="5143500"/>
          </a:xfrm>
          <a:prstGeom prst="rect">
            <a:avLst/>
          </a:prstGeo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AA24B333-FC09-C7BE-F4F1-EFF63894EDD1}"/>
              </a:ext>
            </a:extLst>
          </p:cNvPr>
          <p:cNvSpPr/>
          <p:nvPr/>
        </p:nvSpPr>
        <p:spPr>
          <a:xfrm>
            <a:off x="3786136" y="289168"/>
            <a:ext cx="981251" cy="1141046"/>
          </a:xfrm>
          <a:prstGeom prst="ellips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6B1A0833-847C-FEFD-D25E-4DEC1CEB4B12}"/>
              </a:ext>
            </a:extLst>
          </p:cNvPr>
          <p:cNvSpPr/>
          <p:nvPr/>
        </p:nvSpPr>
        <p:spPr>
          <a:xfrm>
            <a:off x="4572000" y="1520091"/>
            <a:ext cx="981251" cy="1141046"/>
          </a:xfrm>
          <a:prstGeom prst="ellips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D3CBE621-1059-1C8E-4A38-7F5F8A1A34A7}"/>
              </a:ext>
            </a:extLst>
          </p:cNvPr>
          <p:cNvSpPr/>
          <p:nvPr/>
        </p:nvSpPr>
        <p:spPr>
          <a:xfrm>
            <a:off x="3786135" y="2716334"/>
            <a:ext cx="981251" cy="1141046"/>
          </a:xfrm>
          <a:prstGeom prst="ellips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9EB5B380-16DF-694D-F3B1-5EDE7A37E786}"/>
              </a:ext>
            </a:extLst>
          </p:cNvPr>
          <p:cNvSpPr/>
          <p:nvPr/>
        </p:nvSpPr>
        <p:spPr>
          <a:xfrm>
            <a:off x="4634104" y="3955560"/>
            <a:ext cx="981251" cy="1141046"/>
          </a:xfrm>
          <a:prstGeom prst="ellips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822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4ABE1C-1E02-3971-5A58-200B99E47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692" y="1774365"/>
            <a:ext cx="3404615" cy="797385"/>
          </a:xfrm>
        </p:spPr>
        <p:txBody>
          <a:bodyPr/>
          <a:lstStyle/>
          <a:p>
            <a:r>
              <a:rPr lang="nl-NL" sz="4800" i="1" dirty="0"/>
              <a:t>inzoomen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58977C7-0D5E-8C2C-6A4E-452374A01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2031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2C9D72-0BEE-7235-BBA2-9083D9A21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Waar: </a:t>
            </a:r>
            <a:r>
              <a:rPr lang="nl-NL" i="1" dirty="0"/>
              <a:t>balanceren tussen inkapseling en afstoting?</a:t>
            </a:r>
            <a:r>
              <a:rPr lang="nl-NL" dirty="0"/>
              <a:t> </a:t>
            </a:r>
          </a:p>
        </p:txBody>
      </p:sp>
      <p:pic>
        <p:nvPicPr>
          <p:cNvPr id="8" name="Tijdelijke aanduiding voor inhoud 7" descr="Afbeelding met tekst, klok, illustratie, projector&#10;&#10;Automatisch gegenereerde beschrijving">
            <a:extLst>
              <a:ext uri="{FF2B5EF4-FFF2-40B4-BE49-F238E27FC236}">
                <a16:creationId xmlns:a16="http://schemas.microsoft.com/office/drawing/2014/main" id="{9D007023-1C03-C9E2-06EA-9958C8AC26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000" y="1026000"/>
            <a:ext cx="7200900" cy="2254827"/>
          </a:xfr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A68B4AC-EA50-F94C-17B1-7D9A2FB21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7</a:t>
            </a:fld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C7F230A-3E24-78CF-9731-4AE6362FD6C1}"/>
              </a:ext>
            </a:extLst>
          </p:cNvPr>
          <p:cNvSpPr txBox="1"/>
          <p:nvPr/>
        </p:nvSpPr>
        <p:spPr>
          <a:xfrm>
            <a:off x="2649415" y="66430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nl-NL" sz="1200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E370B03-F324-21B2-DA03-889E36728706}"/>
              </a:ext>
            </a:extLst>
          </p:cNvPr>
          <p:cNvSpPr txBox="1"/>
          <p:nvPr/>
        </p:nvSpPr>
        <p:spPr>
          <a:xfrm>
            <a:off x="1672492" y="3579446"/>
            <a:ext cx="5494216" cy="87021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285750" indent="-285750" algn="l">
              <a:buFontTx/>
              <a:buChar char="-"/>
            </a:pPr>
            <a:r>
              <a:rPr lang="nl-NL" sz="1400" b="1" dirty="0"/>
              <a:t>Doorgeefluik, Vertaalbureau, of (Co-)producent van signalen</a:t>
            </a:r>
          </a:p>
          <a:p>
            <a:pPr marL="285750" indent="-285750" algn="l">
              <a:buFontTx/>
              <a:buChar char="-"/>
            </a:pPr>
            <a:endParaRPr lang="nl-NL" sz="1400" b="1" dirty="0"/>
          </a:p>
          <a:p>
            <a:pPr marL="285750" indent="-285750" algn="l">
              <a:buFontTx/>
              <a:buChar char="-"/>
            </a:pPr>
            <a:r>
              <a:rPr lang="nl-NL" sz="1400" b="1" dirty="0"/>
              <a:t>Het productieve midden innemen: balanceren tussen inkapseling</a:t>
            </a:r>
            <a:br>
              <a:rPr lang="nl-NL" sz="1400" b="1" dirty="0"/>
            </a:br>
            <a:r>
              <a:rPr lang="nl-NL" sz="1400" b="1" dirty="0"/>
              <a:t>en afstoting</a:t>
            </a:r>
            <a:br>
              <a:rPr lang="nl-NL" sz="1400" b="1" dirty="0"/>
            </a:br>
            <a:endParaRPr lang="nl-NL" sz="1400" b="1" dirty="0"/>
          </a:p>
          <a:p>
            <a:pPr marL="285750" indent="-285750" algn="l">
              <a:buFontTx/>
              <a:buChar char="-"/>
            </a:pPr>
            <a:endParaRPr lang="nl-NL" sz="1400" b="1" dirty="0"/>
          </a:p>
          <a:p>
            <a:pPr algn="l"/>
            <a:endParaRPr lang="nl-NL" sz="1400" b="1" dirty="0"/>
          </a:p>
        </p:txBody>
      </p:sp>
    </p:spTree>
    <p:extLst>
      <p:ext uri="{BB962C8B-B14F-4D97-AF65-F5344CB8AC3E}">
        <p14:creationId xmlns:p14="http://schemas.microsoft.com/office/powerpoint/2010/main" val="2243045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A76D2B16-CF25-1102-8BA4-605C334904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600" i="1" dirty="0"/>
              <a:t>Vereisten</a:t>
            </a:r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42713690-2AA1-78C4-E4E3-FF4001AA1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72000" y="1642003"/>
            <a:ext cx="3456000" cy="2336028"/>
          </a:xfrm>
        </p:spPr>
        <p:txBody>
          <a:bodyPr/>
          <a:lstStyle/>
          <a:p>
            <a:r>
              <a:rPr lang="nl-NL" dirty="0"/>
              <a:t>Onafhankelijk</a:t>
            </a:r>
          </a:p>
          <a:p>
            <a:endParaRPr lang="nl-NL" dirty="0"/>
          </a:p>
          <a:p>
            <a:r>
              <a:rPr lang="nl-NL" dirty="0"/>
              <a:t>Autonoom</a:t>
            </a:r>
          </a:p>
          <a:p>
            <a:endParaRPr lang="nl-NL" dirty="0"/>
          </a:p>
          <a:p>
            <a:r>
              <a:rPr lang="nl-NL" dirty="0"/>
              <a:t>Gezaghebbend</a:t>
            </a:r>
          </a:p>
          <a:p>
            <a:endParaRPr lang="nl-NL" dirty="0"/>
          </a:p>
          <a:p>
            <a:r>
              <a:rPr lang="nl-NL" dirty="0"/>
              <a:t>Technisch bekwaam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8B4BC870-7BB9-A71D-15D5-F5ABFD89AB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sz="1600" i="1" dirty="0"/>
              <a:t>Stijlverschillen</a:t>
            </a:r>
            <a:endParaRPr lang="nl-NL" i="1" dirty="0"/>
          </a:p>
        </p:txBody>
      </p:sp>
      <p:sp>
        <p:nvSpPr>
          <p:cNvPr id="14" name="Tijdelijke aanduiding voor inhoud 13">
            <a:extLst>
              <a:ext uri="{FF2B5EF4-FFF2-40B4-BE49-F238E27FC236}">
                <a16:creationId xmlns:a16="http://schemas.microsoft.com/office/drawing/2014/main" id="{A0974FF9-FE41-9C76-7581-52121782642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Sturen of volgen?</a:t>
            </a:r>
          </a:p>
          <a:p>
            <a:endParaRPr lang="nl-NL" dirty="0"/>
          </a:p>
          <a:p>
            <a:r>
              <a:rPr lang="nl-NL" dirty="0"/>
              <a:t>Divergeren of convergeren?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A68B4AC-EA50-F94C-17B1-7D9A2FB21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8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2C9D72-0BEE-7235-BBA2-9083D9A21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Wie: </a:t>
            </a:r>
            <a:r>
              <a:rPr lang="nl-NL" i="1" dirty="0"/>
              <a:t>voorzitters, de groep zijn stem laten vinden</a:t>
            </a:r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C7F230A-3E24-78CF-9731-4AE6362FD6C1}"/>
              </a:ext>
            </a:extLst>
          </p:cNvPr>
          <p:cNvSpPr txBox="1"/>
          <p:nvPr/>
        </p:nvSpPr>
        <p:spPr>
          <a:xfrm>
            <a:off x="2649415" y="66430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52026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uiExpand="1" build="p"/>
      <p:bldP spid="13" grpId="0" build="p"/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A68B4AC-EA50-F94C-17B1-7D9A2FB21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9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7DF308F-C572-9ED8-4B8B-F645AD576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340" y="568090"/>
            <a:ext cx="4833319" cy="4007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72688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NSOB Kleuren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A7DFE4"/>
      </a:accent1>
      <a:accent2>
        <a:srgbClr val="4DB6DB"/>
      </a:accent2>
      <a:accent3>
        <a:srgbClr val="000000"/>
      </a:accent3>
      <a:accent4>
        <a:srgbClr val="A7DFE4"/>
      </a:accent4>
      <a:accent5>
        <a:srgbClr val="4DB6DB"/>
      </a:accent5>
      <a:accent6>
        <a:srgbClr val="000000"/>
      </a:accent6>
      <a:hlink>
        <a:srgbClr val="000000"/>
      </a:hlink>
      <a:folHlink>
        <a:srgbClr val="000000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NSOB_presentatie_v1" id="{E56A51AD-555A-0042-A282-13757B01DDC9}" vid="{11893AB2-D38A-F24A-8271-32A347099AEE}"/>
    </a:ext>
  </a:extLst>
</a:theme>
</file>

<file path=ppt/theme/theme2.xml><?xml version="1.0" encoding="utf-8"?>
<a:theme xmlns:a="http://schemas.openxmlformats.org/drawingml/2006/main" name="KU Leuven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E8DBCFCEC9E243B7DB38363069CDB1" ma:contentTypeVersion="13" ma:contentTypeDescription="Een nieuw document maken." ma:contentTypeScope="" ma:versionID="c925894a914960fb54ec9ff698e0b2db">
  <xsd:schema xmlns:xsd="http://www.w3.org/2001/XMLSchema" xmlns:xs="http://www.w3.org/2001/XMLSchema" xmlns:p="http://schemas.microsoft.com/office/2006/metadata/properties" xmlns:ns2="ef9c2e84-6c27-4776-917c-9c3cd17db71c" xmlns:ns3="39cb69a0-6d0b-4a0f-9d9e-8e4da96cfbca" targetNamespace="http://schemas.microsoft.com/office/2006/metadata/properties" ma:root="true" ma:fieldsID="ca7ff64a2c6df8c1541f79bbaf597608" ns2:_="" ns3:_="">
    <xsd:import namespace="ef9c2e84-6c27-4776-917c-9c3cd17db71c"/>
    <xsd:import namespace="39cb69a0-6d0b-4a0f-9d9e-8e4da96cfb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c2e84-6c27-4776-917c-9c3cd17db7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6cf017de-417c-4d12-acd9-7d6834f53d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cb69a0-6d0b-4a0f-9d9e-8e4da96cfbc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13d921f-bca5-4580-bf44-13d97477aa05}" ma:internalName="TaxCatchAll" ma:showField="CatchAllData" ma:web="39cb69a0-6d0b-4a0f-9d9e-8e4da96cfb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f9c2e84-6c27-4776-917c-9c3cd17db71c">
      <Terms xmlns="http://schemas.microsoft.com/office/infopath/2007/PartnerControls"/>
    </lcf76f155ced4ddcb4097134ff3c332f>
    <TaxCatchAll xmlns="39cb69a0-6d0b-4a0f-9d9e-8e4da96cfbca" xsi:nil="true"/>
  </documentManagement>
</p:properties>
</file>

<file path=customXml/itemProps1.xml><?xml version="1.0" encoding="utf-8"?>
<ds:datastoreItem xmlns:ds="http://schemas.openxmlformats.org/officeDocument/2006/customXml" ds:itemID="{A3709B30-9699-4BF0-B449-33E62C099E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84F3C2-9B21-4CFE-BE44-0982C72EFE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9c2e84-6c27-4776-917c-9c3cd17db71c"/>
    <ds:schemaRef ds:uri="39cb69a0-6d0b-4a0f-9d9e-8e4da96cfb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ECFE2B3-D2FA-479F-BDC3-7F681528F790}">
  <ds:schemaRefs>
    <ds:schemaRef ds:uri="http://purl.org/dc/elements/1.1/"/>
    <ds:schemaRef ds:uri="d18eba3e-b178-4f53-a063-9d317576ba81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www.w3.org/XML/1998/namespace"/>
    <ds:schemaRef ds:uri="4dfdf5e2-6f77-4a9d-b8bc-dfb9f4a1789d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ef9c2e84-6c27-4776-917c-9c3cd17db71c"/>
    <ds:schemaRef ds:uri="39cb69a0-6d0b-4a0f-9d9e-8e4da96cfbc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NSOB_presentatie</Template>
  <TotalTime>203</TotalTime>
  <Words>233</Words>
  <Application>Microsoft Office PowerPoint</Application>
  <PresentationFormat>Diavoorstelling (16:9)</PresentationFormat>
  <Paragraphs>105</Paragraphs>
  <Slides>16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16</vt:i4>
      </vt:variant>
    </vt:vector>
  </HeadingPairs>
  <TitlesOfParts>
    <vt:vector size="23" baseType="lpstr">
      <vt:lpstr>Arial</vt:lpstr>
      <vt:lpstr>Calibri</vt:lpstr>
      <vt:lpstr>Georgia</vt:lpstr>
      <vt:lpstr>Noe Text Regular</vt:lpstr>
      <vt:lpstr>Noe Text Semibold</vt:lpstr>
      <vt:lpstr>Office-thema</vt:lpstr>
      <vt:lpstr>KU Leuven</vt:lpstr>
      <vt:lpstr>Overleg in beweging:  30 jaar overleg tussen  overheid en samenleving  in de fysieke leefomgeving  </vt:lpstr>
      <vt:lpstr>PowerPoint-presentatie</vt:lpstr>
      <vt:lpstr>omkijken</vt:lpstr>
      <vt:lpstr>Een korte geschiedenis van overleg in de fysieke leefomgeving</vt:lpstr>
      <vt:lpstr>PowerPoint-presentatie</vt:lpstr>
      <vt:lpstr>inzoomen</vt:lpstr>
      <vt:lpstr>Waar: balanceren tussen inkapseling en afstoting? </vt:lpstr>
      <vt:lpstr>Wie: voorzitters, de groep zijn stem laten vinden</vt:lpstr>
      <vt:lpstr>PowerPoint-presentatie</vt:lpstr>
      <vt:lpstr>Hoe: vormen voor goed overleg</vt:lpstr>
      <vt:lpstr>Hoe: veranderende verhoudingen tussen voorzitter, vorm en secretariaat</vt:lpstr>
      <vt:lpstr>uitzoomen</vt:lpstr>
      <vt:lpstr>Uitzoomen: de veranderende relatie tussen overheid en omgeving</vt:lpstr>
      <vt:lpstr>vooruitkijken</vt:lpstr>
      <vt:lpstr>Overleg in een veranderende toekomst</vt:lpstr>
      <vt:lpstr>Contactgegevens</vt:lpstr>
    </vt:vector>
  </TitlesOfParts>
  <Manager/>
  <Company>NSOB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Leeratelier Strategie</dc:title>
  <dc:subject/>
  <dc:creator>Tilly Fortanier</dc:creator>
  <cp:keywords/>
  <dc:description>NSOB presentatie - versie 1 - december 2019
Ontwerp: Ontwerpwerk
Template: Ton Persoon</dc:description>
  <cp:lastModifiedBy>Lourien Verweij | Pino</cp:lastModifiedBy>
  <cp:revision>7</cp:revision>
  <cp:lastPrinted>2022-11-22T12:42:33Z</cp:lastPrinted>
  <dcterms:created xsi:type="dcterms:W3CDTF">2020-11-30T10:35:24Z</dcterms:created>
  <dcterms:modified xsi:type="dcterms:W3CDTF">2022-11-24T08:29:53Z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0x01010075C803B2AE4BF94D8C79D1A06092AE8F</vt:lpwstr>
  </property>
  <property fmtid="{D5CDD505-2E9C-101B-9397-08002B2CF9AE}" pid="3" name="MediaServiceImageTags">
    <vt:lpwstr/>
  </property>
</Properties>
</file>